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Zaimuddin Bin Othman" initials="MZBO" lastIdx="6" clrIdx="0">
    <p:extLst>
      <p:ext uri="{19B8F6BF-5375-455C-9EA6-DF929625EA0E}">
        <p15:presenceInfo xmlns:p15="http://schemas.microsoft.com/office/powerpoint/2012/main" userId="S-1-5-21-3112769605-4103355679-294614010-8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81546" autoAdjust="0"/>
  </p:normalViewPr>
  <p:slideViewPr>
    <p:cSldViewPr snapToGrid="0" snapToObjects="1">
      <p:cViewPr varScale="1">
        <p:scale>
          <a:sx n="57" d="100"/>
          <a:sy n="57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8A030-FC93-47EB-BC64-143DE93F3276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FF410C1A-FE86-4AA3-BBFB-1EAD1777B935}">
      <dgm:prSet phldrT="[Text]" custT="1"/>
      <dgm:spPr/>
      <dgm:t>
        <a:bodyPr/>
        <a:lstStyle/>
        <a:p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Preparation</a:t>
          </a:r>
        </a:p>
      </dgm:t>
    </dgm:pt>
    <dgm:pt modelId="{2D23D108-A37C-4413-B4C2-61EE90AF54AB}" type="parTrans" cxnId="{D9EC5537-CB67-4990-B931-6F48671CF921}">
      <dgm:prSet/>
      <dgm:spPr/>
      <dgm:t>
        <a:bodyPr/>
        <a:lstStyle/>
        <a:p>
          <a:endParaRPr lang="en-US"/>
        </a:p>
      </dgm:t>
    </dgm:pt>
    <dgm:pt modelId="{FBEE47B3-C762-466A-9A61-BCF73EBAF055}" type="sibTrans" cxnId="{D9EC5537-CB67-4990-B931-6F48671CF921}">
      <dgm:prSet/>
      <dgm:spPr/>
      <dgm:t>
        <a:bodyPr/>
        <a:lstStyle/>
        <a:p>
          <a:endParaRPr lang="en-US"/>
        </a:p>
      </dgm:t>
    </dgm:pt>
    <dgm:pt modelId="{770E596D-072E-478C-AAAB-7A4633D6D015}">
      <dgm:prSet phldrT="[Text]" custT="1"/>
      <dgm:spPr/>
      <dgm:t>
        <a:bodyPr/>
        <a:lstStyle/>
        <a:p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Implementation &amp; Monitoring</a:t>
          </a:r>
          <a:endParaRPr lang="en-US" sz="2800" b="1" kern="1200" dirty="0">
            <a:latin typeface="Calibri" panose="020F0502020204030204"/>
            <a:ea typeface="+mn-ea"/>
            <a:cs typeface="+mn-cs"/>
          </a:endParaRPr>
        </a:p>
      </dgm:t>
    </dgm:pt>
    <dgm:pt modelId="{0046F6D8-2BA4-4049-A3A0-F23DAC856CE4}" type="parTrans" cxnId="{4FE26616-B6F0-41E0-A780-D9FAA791D756}">
      <dgm:prSet/>
      <dgm:spPr/>
      <dgm:t>
        <a:bodyPr/>
        <a:lstStyle/>
        <a:p>
          <a:endParaRPr lang="en-US"/>
        </a:p>
      </dgm:t>
    </dgm:pt>
    <dgm:pt modelId="{7D4C809C-46E0-4C5D-9235-AB7565ED6BC6}" type="sibTrans" cxnId="{4FE26616-B6F0-41E0-A780-D9FAA791D756}">
      <dgm:prSet/>
      <dgm:spPr/>
      <dgm:t>
        <a:bodyPr/>
        <a:lstStyle/>
        <a:p>
          <a:endParaRPr lang="en-US"/>
        </a:p>
      </dgm:t>
    </dgm:pt>
    <dgm:pt modelId="{C7587B14-7CA8-41A6-AE78-04F7C68B9B80}" type="pres">
      <dgm:prSet presAssocID="{CC08A030-FC93-47EB-BC64-143DE93F3276}" presName="Name0" presStyleCnt="0">
        <dgm:presLayoutVars>
          <dgm:dir/>
          <dgm:animLvl val="lvl"/>
          <dgm:resizeHandles val="exact"/>
        </dgm:presLayoutVars>
      </dgm:prSet>
      <dgm:spPr/>
    </dgm:pt>
    <dgm:pt modelId="{287E76F0-A0FF-4504-BD39-0C78F1D053E6}" type="pres">
      <dgm:prSet presAssocID="{FF410C1A-FE86-4AA3-BBFB-1EAD1777B935}" presName="parTxOnly" presStyleLbl="node1" presStyleIdx="0" presStyleCnt="2" custLinFactNeighborY="1932">
        <dgm:presLayoutVars>
          <dgm:chMax val="0"/>
          <dgm:chPref val="0"/>
          <dgm:bulletEnabled val="1"/>
        </dgm:presLayoutVars>
      </dgm:prSet>
      <dgm:spPr/>
    </dgm:pt>
    <dgm:pt modelId="{6D6E86BB-A37A-4695-BC5B-C830F5295FF4}" type="pres">
      <dgm:prSet presAssocID="{FBEE47B3-C762-466A-9A61-BCF73EBAF055}" presName="parTxOnlySpace" presStyleCnt="0"/>
      <dgm:spPr/>
    </dgm:pt>
    <dgm:pt modelId="{1DE0732A-B35B-4C26-9ADD-6466DDD52EF0}" type="pres">
      <dgm:prSet presAssocID="{770E596D-072E-478C-AAAB-7A4633D6D0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FE26616-B6F0-41E0-A780-D9FAA791D756}" srcId="{CC08A030-FC93-47EB-BC64-143DE93F3276}" destId="{770E596D-072E-478C-AAAB-7A4633D6D015}" srcOrd="1" destOrd="0" parTransId="{0046F6D8-2BA4-4049-A3A0-F23DAC856CE4}" sibTransId="{7D4C809C-46E0-4C5D-9235-AB7565ED6BC6}"/>
    <dgm:cxn modelId="{18871322-2121-4A6C-B041-E9435C8B1FC9}" type="presOf" srcId="{770E596D-072E-478C-AAAB-7A4633D6D015}" destId="{1DE0732A-B35B-4C26-9ADD-6466DDD52EF0}" srcOrd="0" destOrd="0" presId="urn:microsoft.com/office/officeart/2005/8/layout/chevron1"/>
    <dgm:cxn modelId="{D9EC5537-CB67-4990-B931-6F48671CF921}" srcId="{CC08A030-FC93-47EB-BC64-143DE93F3276}" destId="{FF410C1A-FE86-4AA3-BBFB-1EAD1777B935}" srcOrd="0" destOrd="0" parTransId="{2D23D108-A37C-4413-B4C2-61EE90AF54AB}" sibTransId="{FBEE47B3-C762-466A-9A61-BCF73EBAF055}"/>
    <dgm:cxn modelId="{E4766D9B-9B47-437D-8412-636A732CB472}" type="presOf" srcId="{CC08A030-FC93-47EB-BC64-143DE93F3276}" destId="{C7587B14-7CA8-41A6-AE78-04F7C68B9B80}" srcOrd="0" destOrd="0" presId="urn:microsoft.com/office/officeart/2005/8/layout/chevron1"/>
    <dgm:cxn modelId="{006611FF-32B3-4D32-8E7F-7BF0BC1EDC1B}" type="presOf" srcId="{FF410C1A-FE86-4AA3-BBFB-1EAD1777B935}" destId="{287E76F0-A0FF-4504-BD39-0C78F1D053E6}" srcOrd="0" destOrd="0" presId="urn:microsoft.com/office/officeart/2005/8/layout/chevron1"/>
    <dgm:cxn modelId="{B05FE35D-245B-4486-AAAB-8D24EE3DF424}" type="presParOf" srcId="{C7587B14-7CA8-41A6-AE78-04F7C68B9B80}" destId="{287E76F0-A0FF-4504-BD39-0C78F1D053E6}" srcOrd="0" destOrd="0" presId="urn:microsoft.com/office/officeart/2005/8/layout/chevron1"/>
    <dgm:cxn modelId="{780AAA03-9F07-48A0-A4F4-033FE323CDB3}" type="presParOf" srcId="{C7587B14-7CA8-41A6-AE78-04F7C68B9B80}" destId="{6D6E86BB-A37A-4695-BC5B-C830F5295FF4}" srcOrd="1" destOrd="0" presId="urn:microsoft.com/office/officeart/2005/8/layout/chevron1"/>
    <dgm:cxn modelId="{0B363701-1813-4CE2-85F3-C5112821D056}" type="presParOf" srcId="{C7587B14-7CA8-41A6-AE78-04F7C68B9B80}" destId="{1DE0732A-B35B-4C26-9ADD-6466DDD52EF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E76F0-A0FF-4504-BD39-0C78F1D053E6}">
      <dsp:nvSpPr>
        <dsp:cNvPr id="0" name=""/>
        <dsp:cNvSpPr/>
      </dsp:nvSpPr>
      <dsp:spPr>
        <a:xfrm>
          <a:off x="8350" y="0"/>
          <a:ext cx="4991911" cy="54111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Preparation</a:t>
          </a:r>
        </a:p>
      </dsp:txBody>
      <dsp:txXfrm>
        <a:off x="278908" y="0"/>
        <a:ext cx="4450795" cy="541116"/>
      </dsp:txXfrm>
    </dsp:sp>
    <dsp:sp modelId="{1DE0732A-B35B-4C26-9ADD-6466DDD52EF0}">
      <dsp:nvSpPr>
        <dsp:cNvPr id="0" name=""/>
        <dsp:cNvSpPr/>
      </dsp:nvSpPr>
      <dsp:spPr>
        <a:xfrm>
          <a:off x="4501070" y="0"/>
          <a:ext cx="4991911" cy="541116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Implementation &amp; Monitoring</a:t>
          </a:r>
          <a:endParaRPr lang="en-US" sz="2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4771628" y="0"/>
        <a:ext cx="4450795" cy="541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B04A-2068-B54B-9E6B-831798B0FE4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0A2C8-CAA4-024F-8C65-556CD638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1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6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Slide Q&amp;A, slide contact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2C8-CAA4-024F-8C65-556CD63810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81DC-7A90-484D-915D-E000EC5CD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68821-419C-9040-95FF-278293D8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93CCC-3997-0B41-B7CD-E75B5DA2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572C-9F0C-1C4A-AECB-389DCD62D2B7}" type="datetime1">
              <a:rPr lang="en-MY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FFA5-4EE0-054E-AABE-EEB66A12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807CC-E2D3-3D46-94CC-A74D9072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9A25-9677-6845-9388-73E56D88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B39EA-6A49-D040-883F-7CA28E110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7AAE6-2014-0E4E-AAB5-7B7EF10F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A6BE-FCD5-6342-B433-403F7B622045}" type="datetime1">
              <a:rPr lang="en-MY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3FCF-BBA8-0740-B144-AE195DE0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9CD20-93E4-E74E-8B67-B8C7A00F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4B32E-7A0C-5546-A638-88B187172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4F69E-D934-434B-A019-0936FB13A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B22EB-E631-EB4A-A266-F1B2AC02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C793-1B97-484A-A6C2-7CEB73A7BAE0}" type="datetime1">
              <a:rPr lang="en-MY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DC39B-FC37-AA44-895F-730D9329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B196E-670F-8F49-BC1A-01E6B8BB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B10B-8D65-2F41-95FA-950CA10D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0A33-BC3F-214B-86FD-048EE5559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F72DE-03A3-884F-BDB0-9A5BE894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771-5820-9D4C-B6AB-737FDC5D6236}" type="datetime1">
              <a:rPr lang="en-MY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2937-9820-1F4C-BEB2-F53FCAAD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FAAF6-8DBE-284F-9F90-4FD835E3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297B-14E7-654F-B6F8-0D5AFA87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9E922-3D7E-F246-8543-34FE3E4CB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AC923-66CB-D945-9383-883F2CB3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48BF-4819-E647-BFA9-7229CAF9D62D}" type="datetime1">
              <a:rPr lang="en-MY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34F52-B677-544C-AA42-F00B5EC8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E06BB-1D50-8046-9855-8B0280D6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DE2D-0B5F-0A44-B72A-1F5D7978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85A9B-FFA1-A141-8534-F34C56726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403B9-941D-6E4F-B771-36CEECBA7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D3B3F-B835-3942-B88A-6D44577C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72FE-F9BF-3F41-BF06-B5AB63F0B6B1}" type="datetime1">
              <a:rPr lang="en-MY" smtClean="0"/>
              <a:t>23/5/2022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F029-9127-B749-9EFD-A7BF066E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39E22-C2E4-D645-B8F9-B93E3D4A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3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D3E1-2D03-334E-9566-8DDFC22C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6332-4186-A54E-9633-2010E211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2B837-BADD-5B42-B79A-36E60687C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16F17-FF15-5149-8CBE-9F898356A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79C31-AA01-1B48-8A12-1E6F23E95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324F4-78B1-6B45-A71E-963A3D47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8054-C16D-3E46-BC20-9464F2C941DA}" type="datetime1">
              <a:rPr lang="en-MY" smtClean="0"/>
              <a:t>23/5/2022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8C891-7A5D-1C4A-BCEE-0012703A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20CE-A724-A04C-8085-21E22A18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6B70-FFC1-2943-A1BA-8D115F6F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7EF06-7DE3-9344-89A5-C80378FD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4D8B-B2D8-5F42-8EFB-F3F6BF547848}" type="datetime1">
              <a:rPr lang="en-MY" smtClean="0"/>
              <a:t>23/5/2022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CB93A-1CD0-9B4C-97AA-9AD13F86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99BAA-4534-F54A-AB95-79A71EDF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9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0A32E-B311-1E47-8455-AFDD9B21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03B-1E7D-CA43-BAD0-AB4B88EA7610}" type="datetime1">
              <a:rPr lang="en-MY" smtClean="0"/>
              <a:t>23/5/2022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4A0BB-A11A-4344-9BD6-F1366A36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C946E-2FB6-7845-BB82-BF7F3D04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7711-C5A3-F24A-B287-F30C035B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39241-5F8C-1D49-91B6-71C52DB4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60153-CB49-444F-A016-21027CBF5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B6972-53CF-0B4A-84F0-98C2D265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D5F1-D268-A14D-A333-EDC371EDCB3D}" type="datetime1">
              <a:rPr lang="en-MY" smtClean="0"/>
              <a:t>23/5/2022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7C319-0698-464D-BCFA-B654A194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B0016-7510-8243-AEF0-15E09D18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379B-4F51-9E4E-BA7C-E7F2D219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3507F-8648-0C41-A54C-185DB2D2B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13462-EEFE-214A-BC5D-013B81069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F2AF2-A888-E645-814E-A9D83280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9A1A-800C-CD4A-940B-651D61D53C69}" type="datetime1">
              <a:rPr lang="en-MY" smtClean="0"/>
              <a:t>23/5/2022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20B7-5660-E646-8D36-D706A581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FCCA2-83EC-9E42-A65B-D1117F2B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461C1-DE85-BB41-B3B1-32F1468A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9DB63-83BC-F849-A2DB-D1EB5CC22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1AE41-0A43-F54E-87B2-E02F7A5B2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AF6D5-DBA9-9545-928D-9E2EEE5F0244}" type="datetime1">
              <a:rPr lang="en-MY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A5229-8482-B549-8202-5DCB841F7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498E-84A4-E249-8EA3-B20DAE28D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A516-74B0-2944-B1C6-DFBE25E1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959" t="17484" r="15069" b="22400"/>
          <a:stretch/>
        </p:blipFill>
        <p:spPr>
          <a:xfrm>
            <a:off x="4179435" y="341943"/>
            <a:ext cx="2555193" cy="12510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43FD-CB36-6547-A4DA-F626ED20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C20F3B-58BB-2140-A58D-E10BD44E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91" y="595391"/>
            <a:ext cx="1498709" cy="546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C55A79-AA4C-B340-8E55-045B927575AA}"/>
              </a:ext>
            </a:extLst>
          </p:cNvPr>
          <p:cNvSpPr/>
          <p:nvPr/>
        </p:nvSpPr>
        <p:spPr>
          <a:xfrm>
            <a:off x="0" y="2284434"/>
            <a:ext cx="12192000" cy="21294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421DC2-D851-7B4C-B193-A03D84E1203B}"/>
              </a:ext>
            </a:extLst>
          </p:cNvPr>
          <p:cNvSpPr txBox="1">
            <a:spLocks/>
          </p:cNvSpPr>
          <p:nvPr/>
        </p:nvSpPr>
        <p:spPr>
          <a:xfrm>
            <a:off x="0" y="2284434"/>
            <a:ext cx="12192000" cy="1925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dirty="0">
                <a:solidFill>
                  <a:schemeClr val="bg1"/>
                </a:solidFill>
                <a:latin typeface="+mn-lt"/>
              </a:rPr>
              <a:t>KERTAS CADANGAN / PEMBENTANGAN BAGI CADANGAN PROGRAM BAHARU OLEH MPC UNTUK </a:t>
            </a:r>
            <a:br>
              <a:rPr lang="en-MY" sz="2800" b="1" dirty="0">
                <a:solidFill>
                  <a:schemeClr val="bg1"/>
                </a:solidFill>
                <a:latin typeface="+mn-lt"/>
              </a:rPr>
            </a:br>
            <a:r>
              <a:rPr lang="en-MY" sz="2800" b="1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MY" sz="2800" b="1" i="1" dirty="0">
                <a:solidFill>
                  <a:schemeClr val="bg1"/>
                </a:solidFill>
                <a:latin typeface="+mn-lt"/>
              </a:rPr>
              <a:t>RESKILLING &amp; UPSKILLING</a:t>
            </a:r>
            <a:r>
              <a:rPr lang="en-MY" sz="2800" b="1" dirty="0">
                <a:solidFill>
                  <a:schemeClr val="bg1"/>
                </a:solidFill>
                <a:latin typeface="+mn-lt"/>
              </a:rPr>
              <a:t> MITI &amp; AGENSI DI BAWAH INISIATIF PENJANA TAHUN 2022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2029428" y="5033841"/>
            <a:ext cx="8133144" cy="746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en-US" sz="2000" dirty="0"/>
              <a:t>(KEMENTERIAN PERDAGANGAN ANTARABANGSA DAN INDUSTRI)</a:t>
            </a: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en-US" sz="2000" dirty="0"/>
              <a:t>27 APRIL 2022, WEDNESDAY</a:t>
            </a:r>
          </a:p>
        </p:txBody>
      </p:sp>
    </p:spTree>
    <p:extLst>
      <p:ext uri="{BB962C8B-B14F-4D97-AF65-F5344CB8AC3E}">
        <p14:creationId xmlns:p14="http://schemas.microsoft.com/office/powerpoint/2010/main" val="284999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315491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8CF02-4701-43A9-ABDE-341E7DAB9BA9}"/>
              </a:ext>
            </a:extLst>
          </p:cNvPr>
          <p:cNvSpPr txBox="1"/>
          <p:nvPr/>
        </p:nvSpPr>
        <p:spPr>
          <a:xfrm>
            <a:off x="1117600" y="561024"/>
            <a:ext cx="96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QUESTIONS AND ANSWERS</a:t>
            </a:r>
          </a:p>
        </p:txBody>
      </p:sp>
      <p:sp>
        <p:nvSpPr>
          <p:cNvPr id="4" name="Freeform 221"/>
          <p:cNvSpPr>
            <a:spLocks/>
          </p:cNvSpPr>
          <p:nvPr/>
        </p:nvSpPr>
        <p:spPr bwMode="auto">
          <a:xfrm rot="462262" flipH="1">
            <a:off x="5679028" y="3857788"/>
            <a:ext cx="964461" cy="828516"/>
          </a:xfrm>
          <a:custGeom>
            <a:avLst/>
            <a:gdLst>
              <a:gd name="T0" fmla="*/ 216 w 239"/>
              <a:gd name="T1" fmla="*/ 46 h 217"/>
              <a:gd name="T2" fmla="*/ 239 w 239"/>
              <a:gd name="T3" fmla="*/ 41 h 217"/>
              <a:gd name="T4" fmla="*/ 215 w 239"/>
              <a:gd name="T5" fmla="*/ 69 h 217"/>
              <a:gd name="T6" fmla="*/ 74 w 239"/>
              <a:gd name="T7" fmla="*/ 217 h 217"/>
              <a:gd name="T8" fmla="*/ 0 w 239"/>
              <a:gd name="T9" fmla="*/ 195 h 217"/>
              <a:gd name="T10" fmla="*/ 67 w 239"/>
              <a:gd name="T11" fmla="*/ 174 h 217"/>
              <a:gd name="T12" fmla="*/ 24 w 239"/>
              <a:gd name="T13" fmla="*/ 137 h 217"/>
              <a:gd name="T14" fmla="*/ 42 w 239"/>
              <a:gd name="T15" fmla="*/ 137 h 217"/>
              <a:gd name="T16" fmla="*/ 7 w 239"/>
              <a:gd name="T17" fmla="*/ 88 h 217"/>
              <a:gd name="T18" fmla="*/ 24 w 239"/>
              <a:gd name="T19" fmla="*/ 92 h 217"/>
              <a:gd name="T20" fmla="*/ 14 w 239"/>
              <a:gd name="T21" fmla="*/ 27 h 217"/>
              <a:gd name="T22" fmla="*/ 115 w 239"/>
              <a:gd name="T23" fmla="*/ 79 h 217"/>
              <a:gd name="T24" fmla="*/ 202 w 239"/>
              <a:gd name="T25" fmla="*/ 32 h 217"/>
              <a:gd name="T26" fmla="*/ 232 w 239"/>
              <a:gd name="T27" fmla="*/ 23 h 217"/>
              <a:gd name="T28" fmla="*/ 216 w 239"/>
              <a:gd name="T29" fmla="*/ 4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9" h="217">
                <a:moveTo>
                  <a:pt x="216" y="46"/>
                </a:moveTo>
                <a:cubicBezTo>
                  <a:pt x="223" y="48"/>
                  <a:pt x="231" y="41"/>
                  <a:pt x="239" y="41"/>
                </a:cubicBezTo>
                <a:cubicBezTo>
                  <a:pt x="235" y="54"/>
                  <a:pt x="223" y="60"/>
                  <a:pt x="215" y="69"/>
                </a:cubicBezTo>
                <a:cubicBezTo>
                  <a:pt x="212" y="155"/>
                  <a:pt x="159" y="217"/>
                  <a:pt x="74" y="217"/>
                </a:cubicBezTo>
                <a:cubicBezTo>
                  <a:pt x="43" y="217"/>
                  <a:pt x="21" y="207"/>
                  <a:pt x="0" y="195"/>
                </a:cubicBezTo>
                <a:cubicBezTo>
                  <a:pt x="25" y="190"/>
                  <a:pt x="51" y="187"/>
                  <a:pt x="67" y="174"/>
                </a:cubicBezTo>
                <a:cubicBezTo>
                  <a:pt x="47" y="168"/>
                  <a:pt x="27" y="160"/>
                  <a:pt x="24" y="137"/>
                </a:cubicBezTo>
                <a:cubicBezTo>
                  <a:pt x="29" y="137"/>
                  <a:pt x="38" y="139"/>
                  <a:pt x="42" y="137"/>
                </a:cubicBezTo>
                <a:cubicBezTo>
                  <a:pt x="23" y="128"/>
                  <a:pt x="8" y="115"/>
                  <a:pt x="7" y="88"/>
                </a:cubicBezTo>
                <a:cubicBezTo>
                  <a:pt x="15" y="88"/>
                  <a:pt x="16" y="94"/>
                  <a:pt x="24" y="92"/>
                </a:cubicBezTo>
                <a:cubicBezTo>
                  <a:pt x="13" y="84"/>
                  <a:pt x="0" y="48"/>
                  <a:pt x="14" y="27"/>
                </a:cubicBezTo>
                <a:cubicBezTo>
                  <a:pt x="41" y="51"/>
                  <a:pt x="65" y="78"/>
                  <a:pt x="115" y="79"/>
                </a:cubicBezTo>
                <a:cubicBezTo>
                  <a:pt x="102" y="24"/>
                  <a:pt x="170" y="0"/>
                  <a:pt x="202" y="32"/>
                </a:cubicBezTo>
                <a:cubicBezTo>
                  <a:pt x="214" y="31"/>
                  <a:pt x="221" y="25"/>
                  <a:pt x="232" y="23"/>
                </a:cubicBezTo>
                <a:cubicBezTo>
                  <a:pt x="231" y="34"/>
                  <a:pt x="224" y="41"/>
                  <a:pt x="216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IN" sz="120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20934737">
            <a:off x="6054359" y="3450217"/>
            <a:ext cx="2572485" cy="2458163"/>
          </a:xfrm>
          <a:custGeom>
            <a:avLst/>
            <a:gdLst>
              <a:gd name="T0" fmla="*/ 2148 w 2376"/>
              <a:gd name="T1" fmla="*/ 2400 h 2400"/>
              <a:gd name="T2" fmla="*/ 1712 w 2376"/>
              <a:gd name="T3" fmla="*/ 1972 h 2400"/>
              <a:gd name="T4" fmla="*/ 1600 w 2376"/>
              <a:gd name="T5" fmla="*/ 1752 h 2400"/>
              <a:gd name="T6" fmla="*/ 1340 w 2376"/>
              <a:gd name="T7" fmla="*/ 1488 h 2400"/>
              <a:gd name="T8" fmla="*/ 940 w 2376"/>
              <a:gd name="T9" fmla="*/ 1656 h 2400"/>
              <a:gd name="T10" fmla="*/ 464 w 2376"/>
              <a:gd name="T11" fmla="*/ 1576 h 2400"/>
              <a:gd name="T12" fmla="*/ 0 w 2376"/>
              <a:gd name="T13" fmla="*/ 912 h 2400"/>
              <a:gd name="T14" fmla="*/ 0 w 2376"/>
              <a:gd name="T15" fmla="*/ 752 h 2400"/>
              <a:gd name="T16" fmla="*/ 752 w 2376"/>
              <a:gd name="T17" fmla="*/ 0 h 2400"/>
              <a:gd name="T18" fmla="*/ 912 w 2376"/>
              <a:gd name="T19" fmla="*/ 0 h 2400"/>
              <a:gd name="T20" fmla="*/ 1440 w 2376"/>
              <a:gd name="T21" fmla="*/ 264 h 2400"/>
              <a:gd name="T22" fmla="*/ 1664 w 2376"/>
              <a:gd name="T23" fmla="*/ 832 h 2400"/>
              <a:gd name="T24" fmla="*/ 1472 w 2376"/>
              <a:gd name="T25" fmla="*/ 1360 h 2400"/>
              <a:gd name="T26" fmla="*/ 1724 w 2376"/>
              <a:gd name="T27" fmla="*/ 1624 h 2400"/>
              <a:gd name="T28" fmla="*/ 1948 w 2376"/>
              <a:gd name="T29" fmla="*/ 1736 h 2400"/>
              <a:gd name="T30" fmla="*/ 2376 w 2376"/>
              <a:gd name="T31" fmla="*/ 2172 h 2400"/>
              <a:gd name="T32" fmla="*/ 364 w 2376"/>
              <a:gd name="T33" fmla="*/ 372 h 2400"/>
              <a:gd name="T34" fmla="*/ 176 w 2376"/>
              <a:gd name="T35" fmla="*/ 776 h 2400"/>
              <a:gd name="T36" fmla="*/ 684 w 2376"/>
              <a:gd name="T37" fmla="*/ 1472 h 2400"/>
              <a:gd name="T38" fmla="*/ 1412 w 2376"/>
              <a:gd name="T39" fmla="*/ 1140 h 2400"/>
              <a:gd name="T40" fmla="*/ 1488 w 2376"/>
              <a:gd name="T41" fmla="*/ 836 h 2400"/>
              <a:gd name="T42" fmla="*/ 1312 w 2376"/>
              <a:gd name="T43" fmla="*/ 384 h 2400"/>
              <a:gd name="T44" fmla="*/ 768 w 2376"/>
              <a:gd name="T45" fmla="*/ 180 h 2400"/>
              <a:gd name="T46" fmla="*/ 364 w 2376"/>
              <a:gd name="T47" fmla="*/ 372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76" h="2400">
                <a:moveTo>
                  <a:pt x="2148" y="2400"/>
                </a:moveTo>
                <a:cubicBezTo>
                  <a:pt x="2013" y="2274"/>
                  <a:pt x="1858" y="2118"/>
                  <a:pt x="1712" y="1972"/>
                </a:cubicBezTo>
                <a:cubicBezTo>
                  <a:pt x="1659" y="1919"/>
                  <a:pt x="1533" y="1834"/>
                  <a:pt x="1600" y="1752"/>
                </a:cubicBezTo>
                <a:cubicBezTo>
                  <a:pt x="1519" y="1658"/>
                  <a:pt x="1428" y="1575"/>
                  <a:pt x="1340" y="1488"/>
                </a:cubicBezTo>
                <a:cubicBezTo>
                  <a:pt x="1236" y="1564"/>
                  <a:pt x="1099" y="1638"/>
                  <a:pt x="940" y="1656"/>
                </a:cubicBezTo>
                <a:cubicBezTo>
                  <a:pt x="763" y="1676"/>
                  <a:pt x="595" y="1640"/>
                  <a:pt x="464" y="1576"/>
                </a:cubicBezTo>
                <a:cubicBezTo>
                  <a:pt x="214" y="1454"/>
                  <a:pt x="47" y="1225"/>
                  <a:pt x="0" y="912"/>
                </a:cubicBezTo>
                <a:cubicBezTo>
                  <a:pt x="0" y="859"/>
                  <a:pt x="0" y="805"/>
                  <a:pt x="0" y="752"/>
                </a:cubicBezTo>
                <a:cubicBezTo>
                  <a:pt x="72" y="322"/>
                  <a:pt x="322" y="72"/>
                  <a:pt x="752" y="0"/>
                </a:cubicBezTo>
                <a:cubicBezTo>
                  <a:pt x="805" y="0"/>
                  <a:pt x="859" y="0"/>
                  <a:pt x="912" y="0"/>
                </a:cubicBezTo>
                <a:cubicBezTo>
                  <a:pt x="1127" y="31"/>
                  <a:pt x="1308" y="123"/>
                  <a:pt x="1440" y="264"/>
                </a:cubicBezTo>
                <a:cubicBezTo>
                  <a:pt x="1567" y="400"/>
                  <a:pt x="1664" y="596"/>
                  <a:pt x="1664" y="832"/>
                </a:cubicBezTo>
                <a:cubicBezTo>
                  <a:pt x="1664" y="1060"/>
                  <a:pt x="1576" y="1223"/>
                  <a:pt x="1472" y="1360"/>
                </a:cubicBezTo>
                <a:cubicBezTo>
                  <a:pt x="1537" y="1450"/>
                  <a:pt x="1644" y="1533"/>
                  <a:pt x="1724" y="1624"/>
                </a:cubicBezTo>
                <a:cubicBezTo>
                  <a:pt x="1808" y="1556"/>
                  <a:pt x="1892" y="1680"/>
                  <a:pt x="1948" y="1736"/>
                </a:cubicBezTo>
                <a:cubicBezTo>
                  <a:pt x="2090" y="1878"/>
                  <a:pt x="2249" y="2037"/>
                  <a:pt x="2376" y="2172"/>
                </a:cubicBezTo>
                <a:moveTo>
                  <a:pt x="364" y="372"/>
                </a:moveTo>
                <a:cubicBezTo>
                  <a:pt x="264" y="475"/>
                  <a:pt x="190" y="582"/>
                  <a:pt x="176" y="776"/>
                </a:cubicBezTo>
                <a:cubicBezTo>
                  <a:pt x="149" y="1154"/>
                  <a:pt x="405" y="1408"/>
                  <a:pt x="684" y="1472"/>
                </a:cubicBezTo>
                <a:cubicBezTo>
                  <a:pt x="999" y="1544"/>
                  <a:pt x="1288" y="1377"/>
                  <a:pt x="1412" y="1140"/>
                </a:cubicBezTo>
                <a:cubicBezTo>
                  <a:pt x="1455" y="1059"/>
                  <a:pt x="1487" y="961"/>
                  <a:pt x="1488" y="836"/>
                </a:cubicBezTo>
                <a:cubicBezTo>
                  <a:pt x="1490" y="645"/>
                  <a:pt x="1405" y="483"/>
                  <a:pt x="1312" y="384"/>
                </a:cubicBezTo>
                <a:cubicBezTo>
                  <a:pt x="1189" y="254"/>
                  <a:pt x="1010" y="158"/>
                  <a:pt x="768" y="180"/>
                </a:cubicBezTo>
                <a:cubicBezTo>
                  <a:pt x="583" y="197"/>
                  <a:pt x="455" y="278"/>
                  <a:pt x="364" y="37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IN" sz="1200"/>
          </a:p>
        </p:txBody>
      </p:sp>
      <p:sp>
        <p:nvSpPr>
          <p:cNvPr id="8" name="Rectangular Callout 7"/>
          <p:cNvSpPr/>
          <p:nvPr/>
        </p:nvSpPr>
        <p:spPr>
          <a:xfrm>
            <a:off x="3657600" y="2413000"/>
            <a:ext cx="1868823" cy="666032"/>
          </a:xfrm>
          <a:prstGeom prst="wedgeRectCallout">
            <a:avLst>
              <a:gd name="adj1" fmla="val 51287"/>
              <a:gd name="adj2" fmla="val 179534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9" name="Rectangle 8"/>
          <p:cNvSpPr/>
          <p:nvPr/>
        </p:nvSpPr>
        <p:spPr>
          <a:xfrm>
            <a:off x="4013200" y="2474724"/>
            <a:ext cx="1066529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565691-8336-4A80-AD8C-A1D71EE32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C55A79-AA4C-B340-8E55-045B927575AA}"/>
              </a:ext>
            </a:extLst>
          </p:cNvPr>
          <p:cNvSpPr/>
          <p:nvPr/>
        </p:nvSpPr>
        <p:spPr>
          <a:xfrm>
            <a:off x="0" y="2295393"/>
            <a:ext cx="12192000" cy="21294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421DC2-D851-7B4C-B193-A03D84E1203B}"/>
              </a:ext>
            </a:extLst>
          </p:cNvPr>
          <p:cNvSpPr txBox="1">
            <a:spLocks/>
          </p:cNvSpPr>
          <p:nvPr/>
        </p:nvSpPr>
        <p:spPr>
          <a:xfrm>
            <a:off x="-43841" y="2250238"/>
            <a:ext cx="12192000" cy="1925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u="sng" dirty="0">
                <a:solidFill>
                  <a:schemeClr val="bg1"/>
                </a:solidFill>
                <a:latin typeface="+mn-lt"/>
              </a:rPr>
              <a:t>PROGRAMME PROPOSAL NO. 1 </a:t>
            </a:r>
            <a:r>
              <a:rPr lang="en-MY" sz="2800" b="1" dirty="0">
                <a:solidFill>
                  <a:schemeClr val="bg1"/>
                </a:solidFill>
                <a:latin typeface="+mn-lt"/>
              </a:rPr>
              <a:t>– “REPLACEMENT OF FOREIGN WORKERS”</a:t>
            </a:r>
          </a:p>
          <a:p>
            <a:r>
              <a:rPr lang="en-MY" sz="2800" b="1" dirty="0">
                <a:solidFill>
                  <a:schemeClr val="bg1"/>
                </a:solidFill>
                <a:latin typeface="+mn-lt"/>
              </a:rPr>
              <a:t>COLLABORATION WITH BELIA MAHIR</a:t>
            </a:r>
          </a:p>
          <a:p>
            <a:r>
              <a:rPr lang="en-MY" sz="2800" b="1" i="1" dirty="0">
                <a:solidFill>
                  <a:schemeClr val="bg1"/>
                </a:solidFill>
                <a:latin typeface="+mn-lt"/>
              </a:rPr>
              <a:t>MITI &amp; AGENCIES UNDER THE PENJANA INITIATIVE 2022 </a:t>
            </a:r>
          </a:p>
          <a:p>
            <a:r>
              <a:rPr lang="en-MY" sz="2800" b="1" i="1" dirty="0">
                <a:solidFill>
                  <a:schemeClr val="bg1"/>
                </a:solidFill>
                <a:latin typeface="+mn-lt"/>
              </a:rPr>
              <a:t>RESKILLING &amp; UPSKILLING PROGRAMME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43FD-CB36-6547-A4DA-F626ED20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MY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00DDC-C4E0-C641-862F-27C44BA4025F}"/>
              </a:ext>
            </a:extLst>
          </p:cNvPr>
          <p:cNvSpPr/>
          <p:nvPr/>
        </p:nvSpPr>
        <p:spPr>
          <a:xfrm>
            <a:off x="101601" y="129262"/>
            <a:ext cx="11988800" cy="98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bg1"/>
                </a:solidFill>
                <a:ea typeface="+mj-ea"/>
                <a:cs typeface="+mj-cs"/>
              </a:rPr>
              <a:t>1. </a:t>
            </a:r>
            <a:r>
              <a:rPr lang="en-US" sz="2400" b="1" dirty="0">
                <a:solidFill>
                  <a:schemeClr val="bg1"/>
                </a:solidFill>
                <a:ea typeface="+mj-ea"/>
                <a:cs typeface="+mj-cs"/>
              </a:rPr>
              <a:t>DESCRIPTION</a:t>
            </a:r>
            <a:r>
              <a:rPr lang="en-US" sz="2400" b="1" kern="1200" dirty="0">
                <a:solidFill>
                  <a:schemeClr val="bg1"/>
                </a:solidFill>
                <a:ea typeface="+mj-ea"/>
                <a:cs typeface="+mj-cs"/>
              </a:rPr>
              <a:t> OF THE PROGRAMME</a:t>
            </a:r>
            <a:endParaRPr lang="en-US" sz="2400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195DFA-F2B3-CF4E-A806-C064790F478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266043"/>
          <a:ext cx="10515601" cy="5307346"/>
        </p:xfrm>
        <a:graphic>
          <a:graphicData uri="http://schemas.openxmlformats.org/drawingml/2006/table">
            <a:tbl>
              <a:tblPr/>
              <a:tblGrid>
                <a:gridCol w="771958">
                  <a:extLst>
                    <a:ext uri="{9D8B030D-6E8A-4147-A177-3AD203B41FA5}">
                      <a16:colId xmlns:a16="http://schemas.microsoft.com/office/drawing/2014/main" val="1599176449"/>
                    </a:ext>
                  </a:extLst>
                </a:gridCol>
                <a:gridCol w="2217720">
                  <a:extLst>
                    <a:ext uri="{9D8B030D-6E8A-4147-A177-3AD203B41FA5}">
                      <a16:colId xmlns:a16="http://schemas.microsoft.com/office/drawing/2014/main" val="3993312420"/>
                    </a:ext>
                  </a:extLst>
                </a:gridCol>
                <a:gridCol w="4068091">
                  <a:extLst>
                    <a:ext uri="{9D8B030D-6E8A-4147-A177-3AD203B41FA5}">
                      <a16:colId xmlns:a16="http://schemas.microsoft.com/office/drawing/2014/main" val="2185799734"/>
                    </a:ext>
                  </a:extLst>
                </a:gridCol>
                <a:gridCol w="3457832">
                  <a:extLst>
                    <a:ext uri="{9D8B030D-6E8A-4147-A177-3AD203B41FA5}">
                      <a16:colId xmlns:a16="http://schemas.microsoft.com/office/drawing/2014/main" val="2792029406"/>
                    </a:ext>
                  </a:extLst>
                </a:gridCol>
              </a:tblGrid>
              <a:tr h="41065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73152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73152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OBJECTIVES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6" marR="19896" marT="198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66370"/>
                  </a:ext>
                </a:extLst>
              </a:tr>
              <a:tr h="36642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Replacement of Foreign Workers (RFW)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17" marR="15917" marT="15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Before pandemic majority of manufacturing sector rely  on foreign workforce. When the economy has opened majority of them are having shortage of operators to support demands. Providing untapped talents (ex-prisoners, orang </a:t>
                      </a:r>
                      <a:r>
                        <a:rPr lang="en-MY" sz="1600" b="0" i="0" u="none" strike="noStrik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asli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etc) could be solution to the manufacturing sector.</a:t>
                      </a:r>
                      <a:endParaRPr lang="en-MY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3464" marR="73152" lvl="0" indent="-2286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0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Aim: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improve productivity of enterprises through sufficient sustainable workforce. </a:t>
                      </a: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97764" marR="73152" lvl="0" indent="-34290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Focus/Relation to Current National Policy: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Productivity Blueprint, NIMP, RMK12.</a:t>
                      </a:r>
                    </a:p>
                  </a:txBody>
                  <a:tcPr marL="15917" marR="15917" marT="159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Objectives: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provide workforce for productive manufacturing sectors. </a:t>
                      </a: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Group: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manufacturing industry including manufacturing related services and untapped talents (orang Asli, </a:t>
                      </a:r>
                      <a:r>
                        <a:rPr lang="en-MY" sz="1600" b="0" i="0" u="none" strike="noStrik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parol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ex-convict, school leavers and etc)</a:t>
                      </a: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16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Output/Outcome to Achieve: 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untapped talents participated in the program. Target: </a:t>
                      </a:r>
                      <a:r>
                        <a:rPr lang="en-MY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2,000</a:t>
                      </a:r>
                      <a:r>
                        <a:rPr lang="en-MY" sz="16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new workforce.</a:t>
                      </a:r>
                    </a:p>
                    <a:p>
                      <a:pPr marL="434340" indent="-342900"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MY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96" marR="19896" marT="198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08736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B6E43-6232-BB47-AD1D-BCB54116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20189-969A-4C20-9341-E396A7965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0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126362" y="2713778"/>
            <a:ext cx="2214454" cy="646331"/>
            <a:chOff x="1149853" y="3107997"/>
            <a:chExt cx="2214454" cy="646331"/>
          </a:xfrm>
        </p:grpSpPr>
        <p:sp>
          <p:nvSpPr>
            <p:cNvPr id="42" name="Rectangle 41"/>
            <p:cNvSpPr/>
            <p:nvPr/>
          </p:nvSpPr>
          <p:spPr>
            <a:xfrm>
              <a:off x="1149853" y="3136901"/>
              <a:ext cx="2189383" cy="55854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ACCB65-43B5-407E-94CA-56E48C3492F4}"/>
                </a:ext>
              </a:extLst>
            </p:cNvPr>
            <p:cNvSpPr txBox="1"/>
            <p:nvPr/>
          </p:nvSpPr>
          <p:spPr>
            <a:xfrm>
              <a:off x="1748159" y="3107997"/>
              <a:ext cx="16161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b="1" dirty="0">
                  <a:solidFill>
                    <a:schemeClr val="bg1"/>
                  </a:solidFill>
                </a:rPr>
                <a:t>PARTICIPANTS </a:t>
              </a:r>
            </a:p>
            <a:p>
              <a:r>
                <a:rPr lang="en-MY" b="1" dirty="0">
                  <a:solidFill>
                    <a:schemeClr val="bg1"/>
                  </a:solidFill>
                </a:rPr>
                <a:t>(</a:t>
              </a:r>
              <a:r>
                <a:rPr lang="en-MY" sz="1100" b="1" dirty="0">
                  <a:solidFill>
                    <a:schemeClr val="bg1"/>
                  </a:solidFill>
                </a:rPr>
                <a:t>UNTAPPED TALENTS</a:t>
              </a:r>
              <a:r>
                <a:rPr lang="en-MY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59966" y="5076118"/>
            <a:ext cx="2093149" cy="55854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82264" y="1853178"/>
            <a:ext cx="1380108" cy="6063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5311328" y="758455"/>
            <a:ext cx="1264046" cy="7668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558846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2. ILLUSTRATIVE MODEL OF PLACE &amp; TRAIN UNDER MPC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75649-28D8-43B0-8DF7-9E3B327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MITI logo">
            <a:extLst>
              <a:ext uri="{FF2B5EF4-FFF2-40B4-BE49-F238E27FC236}">
                <a16:creationId xmlns:a16="http://schemas.microsoft.com/office/drawing/2014/main" id="{82A7B110-DC07-4201-8496-66DC9F97F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3"/>
          <a:stretch/>
        </p:blipFill>
        <p:spPr bwMode="auto">
          <a:xfrm>
            <a:off x="5195266" y="833033"/>
            <a:ext cx="1496170" cy="6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35;p4">
            <a:extLst>
              <a:ext uri="{FF2B5EF4-FFF2-40B4-BE49-F238E27FC236}">
                <a16:creationId xmlns:a16="http://schemas.microsoft.com/office/drawing/2014/main" id="{891E8355-CE30-4BAB-A404-5B769475AC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8382" y="1989323"/>
            <a:ext cx="987872" cy="35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raphic 51" descr="Users with solid fill">
            <a:extLst>
              <a:ext uri="{FF2B5EF4-FFF2-40B4-BE49-F238E27FC236}">
                <a16:creationId xmlns:a16="http://schemas.microsoft.com/office/drawing/2014/main" id="{16C36574-53C4-4D66-9D2A-C6F8425E4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4050" y="2796064"/>
            <a:ext cx="546265" cy="54626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>
            <a:off x="776860" y="2546241"/>
            <a:ext cx="2614040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30291B6-510C-4B51-8041-9747EDD66BCD}"/>
              </a:ext>
            </a:extLst>
          </p:cNvPr>
          <p:cNvCxnSpPr>
            <a:cxnSpLocks/>
          </p:cNvCxnSpPr>
          <p:nvPr/>
        </p:nvCxnSpPr>
        <p:spPr>
          <a:xfrm>
            <a:off x="6674948" y="2121888"/>
            <a:ext cx="3561778" cy="6065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Teacher with solid fill">
            <a:extLst>
              <a:ext uri="{FF2B5EF4-FFF2-40B4-BE49-F238E27FC236}">
                <a16:creationId xmlns:a16="http://schemas.microsoft.com/office/drawing/2014/main" id="{6384FE1A-FBE8-412C-895B-84A00ECCB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354" y="5050387"/>
            <a:ext cx="560300" cy="5603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59966" y="2800265"/>
            <a:ext cx="2113533" cy="558544"/>
            <a:chOff x="1305539" y="3136901"/>
            <a:chExt cx="2033697" cy="558544"/>
          </a:xfrm>
        </p:grpSpPr>
        <p:sp>
          <p:nvSpPr>
            <p:cNvPr id="29" name="Rectangle 28"/>
            <p:cNvSpPr/>
            <p:nvPr/>
          </p:nvSpPr>
          <p:spPr>
            <a:xfrm>
              <a:off x="1305539" y="3136901"/>
              <a:ext cx="2033697" cy="55854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bg1"/>
                </a:solidFill>
              </a:endParaRPr>
            </a:p>
          </p:txBody>
        </p:sp>
        <p:pic>
          <p:nvPicPr>
            <p:cNvPr id="50" name="Graphic 49" descr="Factory with solid fill">
              <a:extLst>
                <a:ext uri="{FF2B5EF4-FFF2-40B4-BE49-F238E27FC236}">
                  <a16:creationId xmlns:a16="http://schemas.microsoft.com/office/drawing/2014/main" id="{81E93507-F8A6-4081-A6D4-0B8981EA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40990" y="3146732"/>
              <a:ext cx="522315" cy="522315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8ACCB65-43B5-407E-94CA-56E48C3492F4}"/>
                </a:ext>
              </a:extLst>
            </p:cNvPr>
            <p:cNvSpPr txBox="1"/>
            <p:nvPr/>
          </p:nvSpPr>
          <p:spPr>
            <a:xfrm>
              <a:off x="1798423" y="3244534"/>
              <a:ext cx="1472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000" b="1" dirty="0">
                  <a:solidFill>
                    <a:schemeClr val="bg1"/>
                  </a:solidFill>
                </a:rPr>
                <a:t>COMPANIES</a:t>
              </a:r>
              <a:endParaRPr lang="en-MY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550A2B4D-4E56-4D51-9E96-B55E84BB577B}"/>
              </a:ext>
            </a:extLst>
          </p:cNvPr>
          <p:cNvSpPr txBox="1"/>
          <p:nvPr/>
        </p:nvSpPr>
        <p:spPr>
          <a:xfrm>
            <a:off x="1052209" y="3418004"/>
            <a:ext cx="2138168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COMMITMENT (salary)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VACANCY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TYPE OF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TRAIN AT COMPANY/TRAINING PROVIDERS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0F781F8-067C-4703-ACE4-6323D9A7BA8F}"/>
              </a:ext>
            </a:extLst>
          </p:cNvPr>
          <p:cNvSpPr txBox="1"/>
          <p:nvPr/>
        </p:nvSpPr>
        <p:spPr>
          <a:xfrm>
            <a:off x="1052209" y="5690047"/>
            <a:ext cx="2094763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SPECIALISED MOTIVATION PROGRAMMES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E8AFB1B-4BD4-48FF-8137-87CB70800AA1}"/>
              </a:ext>
            </a:extLst>
          </p:cNvPr>
          <p:cNvSpPr txBox="1"/>
          <p:nvPr/>
        </p:nvSpPr>
        <p:spPr>
          <a:xfrm>
            <a:off x="9126362" y="3413491"/>
            <a:ext cx="2204803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algn="just"/>
            <a:r>
              <a:rPr lang="en-US" sz="1400" dirty="0"/>
              <a:t>EXAMPLES OF TARGET INSTITUTIONS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PENJARA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AADK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JAKOA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MOE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F8F4C4A-3646-4C79-BC84-B552235496F2}"/>
              </a:ext>
            </a:extLst>
          </p:cNvPr>
          <p:cNvCxnSpPr>
            <a:cxnSpLocks/>
          </p:cNvCxnSpPr>
          <p:nvPr/>
        </p:nvCxnSpPr>
        <p:spPr>
          <a:xfrm>
            <a:off x="5933469" y="1525323"/>
            <a:ext cx="0" cy="316177"/>
          </a:xfrm>
          <a:prstGeom prst="straightConnector1">
            <a:avLst/>
          </a:prstGeom>
          <a:ln w="38100">
            <a:solidFill>
              <a:srgbClr val="1F497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0F781F8-067C-4703-ACE4-6323D9A7BA8F}"/>
              </a:ext>
            </a:extLst>
          </p:cNvPr>
          <p:cNvSpPr txBox="1"/>
          <p:nvPr/>
        </p:nvSpPr>
        <p:spPr>
          <a:xfrm>
            <a:off x="3315154" y="5465187"/>
            <a:ext cx="3151100" cy="11695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 MODULES  (2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UNDERSTANDING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 OF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 OF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METHOD OF MONITORING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5DB36AA-4A42-498B-A8D2-5C5C00B55FD6}"/>
              </a:ext>
            </a:extLst>
          </p:cNvPr>
          <p:cNvCxnSpPr>
            <a:cxnSpLocks/>
            <a:stCxn id="29" idx="3"/>
            <a:endCxn id="52" idx="1"/>
          </p:cNvCxnSpPr>
          <p:nvPr/>
        </p:nvCxnSpPr>
        <p:spPr>
          <a:xfrm flipV="1">
            <a:off x="3173499" y="3069197"/>
            <a:ext cx="6010551" cy="103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 flipV="1">
            <a:off x="776860" y="2546241"/>
            <a:ext cx="0" cy="4175234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>
            <a:off x="748321" y="6721475"/>
            <a:ext cx="5788953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 flipV="1">
            <a:off x="3390900" y="2540737"/>
            <a:ext cx="0" cy="2488463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>
            <a:off x="3390900" y="5029200"/>
            <a:ext cx="3184474" cy="0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1BFA1B-15F7-46A1-8BF6-1F188DC51042}"/>
              </a:ext>
            </a:extLst>
          </p:cNvPr>
          <p:cNvCxnSpPr>
            <a:cxnSpLocks/>
          </p:cNvCxnSpPr>
          <p:nvPr/>
        </p:nvCxnSpPr>
        <p:spPr>
          <a:xfrm flipV="1">
            <a:off x="6537274" y="5029201"/>
            <a:ext cx="0" cy="1692274"/>
          </a:xfrm>
          <a:prstGeom prst="line">
            <a:avLst/>
          </a:prstGeom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 rot="604564">
            <a:off x="7042082" y="1775120"/>
            <a:ext cx="2761463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Belia </a:t>
            </a:r>
            <a:r>
              <a:rPr lang="en-MY" sz="1400" dirty="0" err="1">
                <a:solidFill>
                  <a:schemeClr val="tx1"/>
                </a:solidFill>
              </a:rPr>
              <a:t>Mahir</a:t>
            </a:r>
            <a:r>
              <a:rPr lang="en-MY" sz="1400" dirty="0">
                <a:solidFill>
                  <a:schemeClr val="tx1"/>
                </a:solidFill>
              </a:rPr>
              <a:t> to facilitate identification of untapped talents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575374" y="835144"/>
            <a:ext cx="1362585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MITI to dispose grants to MPC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300393" y="2934987"/>
            <a:ext cx="3366270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Companies to run the approved programme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390900" y="4253566"/>
            <a:ext cx="2567521" cy="64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MY" sz="1400" dirty="0">
                <a:solidFill>
                  <a:schemeClr val="tx1"/>
                </a:solidFill>
              </a:rPr>
              <a:t>MPC nor Belia </a:t>
            </a:r>
            <a:r>
              <a:rPr lang="en-MY" sz="1400" dirty="0" err="1">
                <a:solidFill>
                  <a:schemeClr val="tx1"/>
                </a:solidFill>
              </a:rPr>
              <a:t>Mahir</a:t>
            </a:r>
            <a:r>
              <a:rPr lang="en-MY" sz="1400" dirty="0">
                <a:solidFill>
                  <a:schemeClr val="tx1"/>
                </a:solidFill>
              </a:rPr>
              <a:t> will involve in  recruiting</a:t>
            </a:r>
          </a:p>
        </p:txBody>
      </p:sp>
      <p:sp>
        <p:nvSpPr>
          <p:cNvPr id="82" name="Rectangle 81"/>
          <p:cNvSpPr/>
          <p:nvPr/>
        </p:nvSpPr>
        <p:spPr>
          <a:xfrm rot="20927503">
            <a:off x="2868616" y="1556696"/>
            <a:ext cx="2096415" cy="88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tx1"/>
                </a:solidFill>
              </a:rPr>
              <a:t>BPIPI/Belia </a:t>
            </a:r>
            <a:r>
              <a:rPr lang="en-MY" sz="1400" dirty="0" err="1">
                <a:solidFill>
                  <a:schemeClr val="tx1"/>
                </a:solidFill>
              </a:rPr>
              <a:t>Mahir</a:t>
            </a:r>
            <a:r>
              <a:rPr lang="en-MY" sz="1400" dirty="0">
                <a:solidFill>
                  <a:schemeClr val="tx1"/>
                </a:solidFill>
              </a:rPr>
              <a:t> to provide list of companies requesting foreign workers to MPC 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DB36AA-4A42-498B-A8D2-5C5C00B55FD6}"/>
              </a:ext>
            </a:extLst>
          </p:cNvPr>
          <p:cNvCxnSpPr>
            <a:cxnSpLocks/>
          </p:cNvCxnSpPr>
          <p:nvPr/>
        </p:nvCxnSpPr>
        <p:spPr>
          <a:xfrm flipH="1">
            <a:off x="2169545" y="2156342"/>
            <a:ext cx="3112719" cy="61208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1878A3A-F40F-4688-8015-9479851A01DC}"/>
              </a:ext>
            </a:extLst>
          </p:cNvPr>
          <p:cNvGrpSpPr/>
          <p:nvPr/>
        </p:nvGrpSpPr>
        <p:grpSpPr>
          <a:xfrm>
            <a:off x="1153405" y="5050387"/>
            <a:ext cx="2075814" cy="646331"/>
            <a:chOff x="1153405" y="5050387"/>
            <a:chExt cx="2075814" cy="64633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B7E7C94-7489-4466-95F6-160753BD0223}"/>
                </a:ext>
              </a:extLst>
            </p:cNvPr>
            <p:cNvSpPr txBox="1"/>
            <p:nvPr/>
          </p:nvSpPr>
          <p:spPr>
            <a:xfrm>
              <a:off x="1751674" y="5050387"/>
              <a:ext cx="1477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MY" b="1" dirty="0">
                  <a:solidFill>
                    <a:schemeClr val="bg1"/>
                  </a:solidFill>
                </a:rPr>
                <a:t>RAINING PROVIDERS</a:t>
              </a:r>
              <a:endParaRPr lang="en-MY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B9415B-74B6-46CF-B5BA-E2EF474CF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3405" y="5104418"/>
              <a:ext cx="514183" cy="51418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33A2151D-DF6F-48E0-8BF4-15EAB81E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5864" y="1437325"/>
            <a:ext cx="514183" cy="514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0292C5E-A5F6-4AF3-A89C-22B45596A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4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69487-1CA1-4B6D-BA41-CF63417C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7950"/>
            <a:ext cx="2743200" cy="365125"/>
          </a:xfrm>
        </p:spPr>
        <p:txBody>
          <a:bodyPr/>
          <a:lstStyle/>
          <a:p>
            <a:fld id="{C1D5A516-74B0-2944-B1C6-DFBE25E1B273}" type="slidenum">
              <a:rPr lang="en-US" smtClean="0"/>
              <a:t>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 3. IMPLEMENTATION SCHEDULE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272D03-E739-4322-9EAC-C78F7E97EC15}"/>
              </a:ext>
            </a:extLst>
          </p:cNvPr>
          <p:cNvGrpSpPr/>
          <p:nvPr/>
        </p:nvGrpSpPr>
        <p:grpSpPr>
          <a:xfrm>
            <a:off x="1345333" y="1174833"/>
            <a:ext cx="9501334" cy="5517492"/>
            <a:chOff x="936947" y="1174833"/>
            <a:chExt cx="9501334" cy="5517492"/>
          </a:xfrm>
        </p:grpSpPr>
        <p:sp>
          <p:nvSpPr>
            <p:cNvPr id="2" name="Right Arrow 1"/>
            <p:cNvSpPr/>
            <p:nvPr/>
          </p:nvSpPr>
          <p:spPr>
            <a:xfrm>
              <a:off x="1024569" y="6161100"/>
              <a:ext cx="9413711" cy="531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B03EB1A2-8CD3-4817-BF24-33C00B9286F6}"/>
                </a:ext>
              </a:extLst>
            </p:cNvPr>
            <p:cNvGraphicFramePr/>
            <p:nvPr/>
          </p:nvGraphicFramePr>
          <p:xfrm>
            <a:off x="936947" y="1475063"/>
            <a:ext cx="9501333" cy="5411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14AC3F-93FC-4886-A959-78EC44152673}"/>
                </a:ext>
              </a:extLst>
            </p:cNvPr>
            <p:cNvSpPr/>
            <p:nvPr/>
          </p:nvSpPr>
          <p:spPr>
            <a:xfrm>
              <a:off x="5340547" y="2105358"/>
              <a:ext cx="5097734" cy="38495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Profiling of companies which includes:</a:t>
              </a:r>
            </a:p>
            <a:p>
              <a:pPr marL="800100" lvl="1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MY" sz="14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develop</a:t>
              </a:r>
              <a:r>
                <a:rPr lang="en-MY" sz="1400" b="0" i="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company work vacancy form in order to</a:t>
              </a:r>
              <a:r>
                <a:rPr lang="en-MY" sz="14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identify required skills</a:t>
              </a: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and</a:t>
              </a:r>
              <a:endParaRPr lang="en-MY" sz="1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0100" lvl="1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MY" sz="1400" b="0" i="0" u="none" strike="noStrike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 obtain information from companies.</a:t>
              </a:r>
              <a:endParaRPr lang="en-MY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b="0" i="0" u="none" strike="noStrike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information on </a:t>
              </a:r>
              <a:r>
                <a:rPr lang="en-MY" sz="1400" b="0" i="0" u="none" strike="noStrike" kern="12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supply of untapped talents;</a:t>
              </a: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conduct training by Belia </a:t>
              </a:r>
              <a:r>
                <a:rPr lang="en-MY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Mahir</a:t>
              </a: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b="0" i="0" u="none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List of trained candidates will be submitted to companies</a:t>
              </a: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by Belia </a:t>
              </a:r>
              <a:r>
                <a:rPr lang="en-MY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Mahir</a:t>
              </a:r>
              <a:endParaRPr lang="en-MY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b="0" i="0" u="none" strike="noStrike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Companies will appoint the talents; and</a:t>
              </a:r>
              <a:endParaRPr lang="en-MY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indent="-342900" algn="just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MY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MPC to monitor the programme</a:t>
              </a:r>
              <a:endParaRPr lang="en-MY" sz="14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FF77B0-CE4D-441C-A7AA-76B457A8DB28}"/>
                </a:ext>
              </a:extLst>
            </p:cNvPr>
            <p:cNvSpPr txBox="1"/>
            <p:nvPr/>
          </p:nvSpPr>
          <p:spPr>
            <a:xfrm>
              <a:off x="2419375" y="5981947"/>
              <a:ext cx="1755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rtl="0" eaLnBrk="1" fontAlgn="auto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MY" sz="1600" b="1" i="1" dirty="0">
                  <a:latin typeface="Calibri" panose="020F0502020204030204" pitchFamily="34" charset="0"/>
                </a:rPr>
                <a:t>[</a:t>
              </a:r>
              <a:r>
                <a:rPr lang="en-MY" sz="1600" b="1" i="1" u="none" strike="noStrike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May - June 2022]</a:t>
              </a:r>
              <a:endParaRPr lang="en-MY" sz="1600" b="1" i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7D0F96-9185-4B3B-A8BA-01848F7D7D35}"/>
                </a:ext>
              </a:extLst>
            </p:cNvPr>
            <p:cNvSpPr txBox="1"/>
            <p:nvPr/>
          </p:nvSpPr>
          <p:spPr>
            <a:xfrm>
              <a:off x="7067989" y="5938765"/>
              <a:ext cx="2513134" cy="3588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MY" sz="1600" b="1" i="1" dirty="0"/>
                <a:t>[Jul</a:t>
              </a:r>
              <a:r>
                <a:rPr lang="en-MY" sz="1600" b="1" i="1" dirty="0">
                  <a:solidFill>
                    <a:schemeClr val="tx1"/>
                  </a:solidFill>
                </a:rPr>
                <a:t>– December 2022]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1FC2FC-8864-427A-8919-357A87D44406}"/>
                </a:ext>
              </a:extLst>
            </p:cNvPr>
            <p:cNvSpPr txBox="1"/>
            <p:nvPr/>
          </p:nvSpPr>
          <p:spPr>
            <a:xfrm>
              <a:off x="5687614" y="6256527"/>
              <a:ext cx="984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600" b="1" dirty="0">
                  <a:solidFill>
                    <a:schemeClr val="bg1"/>
                  </a:solidFill>
                </a:rPr>
                <a:t>8 months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FC2FC-8864-427A-8919-357A87D44406}"/>
                </a:ext>
              </a:extLst>
            </p:cNvPr>
            <p:cNvSpPr txBox="1"/>
            <p:nvPr/>
          </p:nvSpPr>
          <p:spPr>
            <a:xfrm>
              <a:off x="2817414" y="1185406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600" b="1" dirty="0"/>
                <a:t>PHASE 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1FC2FC-8864-427A-8919-357A87D44406}"/>
                </a:ext>
              </a:extLst>
            </p:cNvPr>
            <p:cNvSpPr txBox="1"/>
            <p:nvPr/>
          </p:nvSpPr>
          <p:spPr>
            <a:xfrm>
              <a:off x="8103874" y="1174833"/>
              <a:ext cx="901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600" b="1" dirty="0"/>
                <a:t>PHASE II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522047-DCA3-41A6-992F-071D94D77EA4}"/>
                </a:ext>
              </a:extLst>
            </p:cNvPr>
            <p:cNvSpPr/>
            <p:nvPr/>
          </p:nvSpPr>
          <p:spPr>
            <a:xfrm>
              <a:off x="1024569" y="2105359"/>
              <a:ext cx="4048109" cy="38897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400" b="0" i="0" u="none" strike="noStrike" kern="12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Prepare term of reference</a:t>
              </a:r>
            </a:p>
            <a:p>
              <a:pPr marL="342900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400" b="0" i="0" u="none" strike="noStrike" kern="12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Prepare training module</a:t>
              </a:r>
            </a:p>
            <a:p>
              <a:pPr marL="342900" indent="-342900" algn="just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Finalize monitoring mechanism </a:t>
              </a:r>
              <a:r>
                <a:rPr lang="en-US" sz="1400" b="0" i="0" u="none" strike="noStrike" kern="12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MY" sz="14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91DF511-E315-4AD5-B493-617E68CBDC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48B830-DF86-2F49-A884-2A7C310B71B2}"/>
              </a:ext>
            </a:extLst>
          </p:cNvPr>
          <p:cNvGraphicFramePr>
            <a:graphicFrameLocks noGrp="1"/>
          </p:cNvGraphicFramePr>
          <p:nvPr/>
        </p:nvGraphicFramePr>
        <p:xfrm>
          <a:off x="736091" y="1790299"/>
          <a:ext cx="10719818" cy="238739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20758">
                  <a:extLst>
                    <a:ext uri="{9D8B030D-6E8A-4147-A177-3AD203B41FA5}">
                      <a16:colId xmlns:a16="http://schemas.microsoft.com/office/drawing/2014/main" val="3023928265"/>
                    </a:ext>
                  </a:extLst>
                </a:gridCol>
                <a:gridCol w="4851452">
                  <a:extLst>
                    <a:ext uri="{9D8B030D-6E8A-4147-A177-3AD203B41FA5}">
                      <a16:colId xmlns:a16="http://schemas.microsoft.com/office/drawing/2014/main" val="3074241116"/>
                    </a:ext>
                  </a:extLst>
                </a:gridCol>
                <a:gridCol w="4147608">
                  <a:extLst>
                    <a:ext uri="{9D8B030D-6E8A-4147-A177-3AD203B41FA5}">
                      <a16:colId xmlns:a16="http://schemas.microsoft.com/office/drawing/2014/main" val="590356502"/>
                    </a:ext>
                  </a:extLst>
                </a:gridCol>
              </a:tblGrid>
              <a:tr h="46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(RM)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7210"/>
                  </a:ext>
                </a:extLst>
              </a:tr>
              <a:tr h="86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tranche - Replacement of Foreign Workers</a:t>
                      </a: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RM2,400,000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79160"/>
                  </a:ext>
                </a:extLst>
              </a:tr>
              <a:tr h="866768">
                <a:tc>
                  <a:txBody>
                    <a:bodyPr/>
                    <a:lstStyle/>
                    <a:p>
                      <a:pPr algn="ctr"/>
                      <a:r>
                        <a:rPr lang="en-MY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MY" sz="20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MY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tranche - Replacement of Foreign Workers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RM2,400,000</a:t>
                      </a: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16822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CCC84-B62A-0840-B4EA-9D504469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4. ITEMISATION OF THE FUNDING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2ADAA-79CF-4817-9ED2-A10F247FB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3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979652-3EE7-C443-B86C-D45D3BD2640A}"/>
              </a:ext>
            </a:extLst>
          </p:cNvPr>
          <p:cNvGraphicFramePr>
            <a:graphicFrameLocks noGrp="1"/>
          </p:cNvGraphicFramePr>
          <p:nvPr/>
        </p:nvGraphicFramePr>
        <p:xfrm>
          <a:off x="410978" y="1097789"/>
          <a:ext cx="11508880" cy="515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711">
                  <a:extLst>
                    <a:ext uri="{9D8B030D-6E8A-4147-A177-3AD203B41FA5}">
                      <a16:colId xmlns:a16="http://schemas.microsoft.com/office/drawing/2014/main" val="2334322547"/>
                    </a:ext>
                  </a:extLst>
                </a:gridCol>
                <a:gridCol w="3202397">
                  <a:extLst>
                    <a:ext uri="{9D8B030D-6E8A-4147-A177-3AD203B41FA5}">
                      <a16:colId xmlns:a16="http://schemas.microsoft.com/office/drawing/2014/main" val="3455500060"/>
                    </a:ext>
                  </a:extLst>
                </a:gridCol>
                <a:gridCol w="1405827">
                  <a:extLst>
                    <a:ext uri="{9D8B030D-6E8A-4147-A177-3AD203B41FA5}">
                      <a16:colId xmlns:a16="http://schemas.microsoft.com/office/drawing/2014/main" val="1980522319"/>
                    </a:ext>
                  </a:extLst>
                </a:gridCol>
                <a:gridCol w="851566">
                  <a:extLst>
                    <a:ext uri="{9D8B030D-6E8A-4147-A177-3AD203B41FA5}">
                      <a16:colId xmlns:a16="http://schemas.microsoft.com/office/drawing/2014/main" val="181258861"/>
                    </a:ext>
                  </a:extLst>
                </a:gridCol>
                <a:gridCol w="903593">
                  <a:extLst>
                    <a:ext uri="{9D8B030D-6E8A-4147-A177-3AD203B41FA5}">
                      <a16:colId xmlns:a16="http://schemas.microsoft.com/office/drawing/2014/main" val="3456905869"/>
                    </a:ext>
                  </a:extLst>
                </a:gridCol>
                <a:gridCol w="1354861">
                  <a:extLst>
                    <a:ext uri="{9D8B030D-6E8A-4147-A177-3AD203B41FA5}">
                      <a16:colId xmlns:a16="http://schemas.microsoft.com/office/drawing/2014/main" val="1592940435"/>
                    </a:ext>
                  </a:extLst>
                </a:gridCol>
                <a:gridCol w="1736048">
                  <a:extLst>
                    <a:ext uri="{9D8B030D-6E8A-4147-A177-3AD203B41FA5}">
                      <a16:colId xmlns:a16="http://schemas.microsoft.com/office/drawing/2014/main" val="4071229421"/>
                    </a:ext>
                  </a:extLst>
                </a:gridCol>
                <a:gridCol w="1423877">
                  <a:extLst>
                    <a:ext uri="{9D8B030D-6E8A-4147-A177-3AD203B41FA5}">
                      <a16:colId xmlns:a16="http://schemas.microsoft.com/office/drawing/2014/main" val="2441673096"/>
                    </a:ext>
                  </a:extLst>
                </a:gridCol>
              </a:tblGrid>
              <a:tr h="4492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No.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Item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Unit cost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Pax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Months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Total cost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Explanation/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Justification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Cost per Pax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120388"/>
                  </a:ext>
                </a:extLst>
              </a:tr>
              <a:tr h="289463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Core Training Cost: -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3588008"/>
                  </a:ext>
                </a:extLst>
              </a:tr>
              <a:tr h="17969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Training provider fee- Belia </a:t>
                      </a:r>
                      <a:r>
                        <a:rPr lang="en-GB" sz="1400" dirty="0" err="1">
                          <a:effectLst/>
                        </a:rPr>
                        <a:t>Mahir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RM2,200.00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RM4,400,000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Belia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Mahir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train the candidates (fee includes accommodation,  meal, venue certification cost, retention support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RM2,200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971041"/>
                  </a:ext>
                </a:extLst>
              </a:tr>
              <a:tr h="576988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TOTAL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RM4,400,000 (Overall)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RM2,200 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(Per Pax)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599131"/>
                  </a:ext>
                </a:extLst>
              </a:tr>
              <a:tr h="276093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Other Related Cost – Administrative (Transportation, Student Management and Medical)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3343258"/>
                  </a:ext>
                </a:extLst>
              </a:tr>
              <a:tr h="243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 Kit-Nudge Items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RM200,000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255650"/>
                  </a:ext>
                </a:extLst>
              </a:tr>
              <a:tr h="470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Travelling Cost – MPC (Monitoring &amp; Evaluation of RFW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200*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RM200,000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293171"/>
                  </a:ext>
                </a:extLst>
              </a:tr>
              <a:tr h="580639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RM400,000 (Overall)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RM200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(Per Pax)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808425"/>
                  </a:ext>
                </a:extLst>
              </a:tr>
              <a:tr h="470027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GRAND TOTAL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RM4,800,000 </a:t>
                      </a:r>
                      <a:endParaRPr lang="en-M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GRAND TOTAL PER PAX</a:t>
                      </a:r>
                      <a:endParaRPr lang="en-M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RM2,400</a:t>
                      </a:r>
                      <a:endParaRPr lang="en-MY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2033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5.  DETAILS OF BUDGETED COST AND EXPENDITURE OF THE </a:t>
            </a:r>
            <a:r>
              <a:rPr lang="en-MY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REPLACEMENT OF FOREIGN </a:t>
            </a:r>
            <a:r>
              <a:rPr lang="en-MY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WORKERS (RFW) </a:t>
            </a:r>
            <a:r>
              <a:rPr lang="en-US" sz="2400" b="1" dirty="0">
                <a:solidFill>
                  <a:prstClr val="white"/>
                </a:solidFill>
              </a:rPr>
              <a:t>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D1432-1839-4264-BDD9-C44A7F3AD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0750E-D14E-4CEB-99BC-2595A58D2607}"/>
              </a:ext>
            </a:extLst>
          </p:cNvPr>
          <p:cNvSpPr txBox="1"/>
          <p:nvPr/>
        </p:nvSpPr>
        <p:spPr>
          <a:xfrm>
            <a:off x="1414280" y="6246689"/>
            <a:ext cx="5700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/>
              <a:t>*random sampling on ground monitoring at site and training centre by MPC</a:t>
            </a:r>
          </a:p>
        </p:txBody>
      </p:sp>
    </p:spTree>
    <p:extLst>
      <p:ext uri="{BB962C8B-B14F-4D97-AF65-F5344CB8AC3E}">
        <p14:creationId xmlns:p14="http://schemas.microsoft.com/office/powerpoint/2010/main" val="389596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95CBA-AA3C-8B41-AE27-EB2B54B7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516-74B0-2944-B1C6-DFBE25E1B273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6.   EVALUATION OF THE PROGRAMME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48B830-DF86-2F49-A884-2A7C310B71B2}"/>
              </a:ext>
            </a:extLst>
          </p:cNvPr>
          <p:cNvGraphicFramePr>
            <a:graphicFrameLocks noGrp="1"/>
          </p:cNvGraphicFramePr>
          <p:nvPr/>
        </p:nvGraphicFramePr>
        <p:xfrm>
          <a:off x="736091" y="2231865"/>
          <a:ext cx="10719818" cy="174515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84631">
                  <a:extLst>
                    <a:ext uri="{9D8B030D-6E8A-4147-A177-3AD203B41FA5}">
                      <a16:colId xmlns:a16="http://schemas.microsoft.com/office/drawing/2014/main" val="3023928265"/>
                    </a:ext>
                  </a:extLst>
                </a:gridCol>
                <a:gridCol w="2193570">
                  <a:extLst>
                    <a:ext uri="{9D8B030D-6E8A-4147-A177-3AD203B41FA5}">
                      <a16:colId xmlns:a16="http://schemas.microsoft.com/office/drawing/2014/main" val="3074241116"/>
                    </a:ext>
                  </a:extLst>
                </a:gridCol>
                <a:gridCol w="3823718">
                  <a:extLst>
                    <a:ext uri="{9D8B030D-6E8A-4147-A177-3AD203B41FA5}">
                      <a16:colId xmlns:a16="http://schemas.microsoft.com/office/drawing/2014/main" val="3990189420"/>
                    </a:ext>
                  </a:extLst>
                </a:gridCol>
                <a:gridCol w="3517899">
                  <a:extLst>
                    <a:ext uri="{9D8B030D-6E8A-4147-A177-3AD203B41FA5}">
                      <a16:colId xmlns:a16="http://schemas.microsoft.com/office/drawing/2014/main" val="590356502"/>
                    </a:ext>
                  </a:extLst>
                </a:gridCol>
              </a:tblGrid>
              <a:tr h="46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TARGET OUTPUT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7210"/>
                  </a:ext>
                </a:extLst>
              </a:tr>
              <a:tr h="86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 of Foreign Workers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 </a:t>
                      </a:r>
                      <a:r>
                        <a:rPr lang="en-MY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dependency of foreign workers through job placement of locals at industry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3864" marR="153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791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360023E-FEEB-48DB-91BF-0438DE2FE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3D8C3A-D00A-D044-9535-5519CF4DE74C}"/>
              </a:ext>
            </a:extLst>
          </p:cNvPr>
          <p:cNvGraphicFramePr>
            <a:graphicFrameLocks noGrp="1"/>
          </p:cNvGraphicFramePr>
          <p:nvPr/>
        </p:nvGraphicFramePr>
        <p:xfrm>
          <a:off x="189978" y="1356812"/>
          <a:ext cx="11812044" cy="3828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885">
                  <a:extLst>
                    <a:ext uri="{9D8B030D-6E8A-4147-A177-3AD203B41FA5}">
                      <a16:colId xmlns:a16="http://schemas.microsoft.com/office/drawing/2014/main" val="3666010016"/>
                    </a:ext>
                  </a:extLst>
                </a:gridCol>
                <a:gridCol w="1364041">
                  <a:extLst>
                    <a:ext uri="{9D8B030D-6E8A-4147-A177-3AD203B41FA5}">
                      <a16:colId xmlns:a16="http://schemas.microsoft.com/office/drawing/2014/main" val="4245935391"/>
                    </a:ext>
                  </a:extLst>
                </a:gridCol>
                <a:gridCol w="1537369">
                  <a:extLst>
                    <a:ext uri="{9D8B030D-6E8A-4147-A177-3AD203B41FA5}">
                      <a16:colId xmlns:a16="http://schemas.microsoft.com/office/drawing/2014/main" val="2555068747"/>
                    </a:ext>
                  </a:extLst>
                </a:gridCol>
                <a:gridCol w="1558501">
                  <a:extLst>
                    <a:ext uri="{9D8B030D-6E8A-4147-A177-3AD203B41FA5}">
                      <a16:colId xmlns:a16="http://schemas.microsoft.com/office/drawing/2014/main" val="557031522"/>
                    </a:ext>
                  </a:extLst>
                </a:gridCol>
                <a:gridCol w="1501828">
                  <a:extLst>
                    <a:ext uri="{9D8B030D-6E8A-4147-A177-3AD203B41FA5}">
                      <a16:colId xmlns:a16="http://schemas.microsoft.com/office/drawing/2014/main" val="3036670085"/>
                    </a:ext>
                  </a:extLst>
                </a:gridCol>
                <a:gridCol w="1628494">
                  <a:extLst>
                    <a:ext uri="{9D8B030D-6E8A-4147-A177-3AD203B41FA5}">
                      <a16:colId xmlns:a16="http://schemas.microsoft.com/office/drawing/2014/main" val="894049579"/>
                    </a:ext>
                  </a:extLst>
                </a:gridCol>
                <a:gridCol w="1539483">
                  <a:extLst>
                    <a:ext uri="{9D8B030D-6E8A-4147-A177-3AD203B41FA5}">
                      <a16:colId xmlns:a16="http://schemas.microsoft.com/office/drawing/2014/main" val="2733182139"/>
                    </a:ext>
                  </a:extLst>
                </a:gridCol>
                <a:gridCol w="1275443">
                  <a:extLst>
                    <a:ext uri="{9D8B030D-6E8A-4147-A177-3AD203B41FA5}">
                      <a16:colId xmlns:a16="http://schemas.microsoft.com/office/drawing/2014/main" val="3120012012"/>
                    </a:ext>
                  </a:extLst>
                </a:gridCol>
              </a:tblGrid>
              <a:tr h="6764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NO.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AGENCY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PROGRAMME PROPOSAL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TARGETED PARTICIPANTS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BUDGET </a:t>
                      </a:r>
                      <a:br>
                        <a:rPr lang="en-MY" sz="1600" dirty="0">
                          <a:effectLst/>
                        </a:rPr>
                      </a:br>
                      <a:r>
                        <a:rPr lang="en-MY" sz="1600" dirty="0">
                          <a:effectLst/>
                        </a:rPr>
                        <a:t>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TOTAL BUDGET 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>
                          <a:effectLst/>
                        </a:rPr>
                        <a:t>CASH FLOW PROJECTION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00914"/>
                  </a:ext>
                </a:extLst>
              </a:tr>
              <a:tr h="128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May-Jul 2022</a:t>
                      </a:r>
                      <a:br>
                        <a:rPr lang="en-MY" sz="1600" dirty="0">
                          <a:effectLst/>
                        </a:rPr>
                      </a:br>
                      <a:r>
                        <a:rPr lang="en-MY" sz="1600" dirty="0">
                          <a:effectLst/>
                        </a:rPr>
                        <a:t>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Aug – Dec 2022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(RM)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1417457"/>
                  </a:ext>
                </a:extLst>
              </a:tr>
              <a:tr h="1102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1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effectLst/>
                        </a:rPr>
                        <a:t>MPC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215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Replacement of Foreign Workers </a:t>
                      </a:r>
                      <a:r>
                        <a:rPr lang="en-US" sz="1600" dirty="0" err="1">
                          <a:effectLst/>
                        </a:rPr>
                        <a:t>Programme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RM4,800,000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RM4,800,000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RM2,400,000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RM2,400,000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5413876"/>
                  </a:ext>
                </a:extLst>
              </a:tr>
              <a:tr h="76281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>
                          <a:effectLst/>
                        </a:rPr>
                        <a:t>TOTAL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RM4,800,000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RM4,800,000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RM2,400,000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  <a:effectLst/>
                        </a:rPr>
                        <a:t>RM2,400,000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8304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D709007-F009-41EE-A682-85EC6FF309DF}"/>
              </a:ext>
            </a:extLst>
          </p:cNvPr>
          <p:cNvSpPr/>
          <p:nvPr/>
        </p:nvSpPr>
        <p:spPr>
          <a:xfrm>
            <a:off x="101600" y="129262"/>
            <a:ext cx="11988800" cy="982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400" b="1" dirty="0">
                <a:solidFill>
                  <a:prstClr val="white"/>
                </a:solidFill>
              </a:rPr>
              <a:t>7. CASH PROJECTION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77542-B46B-42EE-8570-5AFB42016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1"/>
          <a:stretch/>
        </p:blipFill>
        <p:spPr>
          <a:xfrm>
            <a:off x="145497" y="6478388"/>
            <a:ext cx="779790" cy="2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731</Words>
  <Application>Microsoft Office PowerPoint</Application>
  <PresentationFormat>Widescreen</PresentationFormat>
  <Paragraphs>180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KEPERLUAN UNTUK PENYEDIAAN KERTAS CADANGAN / PEMBENTANGAN BAGI CADANGAN PROGRAM BAHARU OLEH MPC UNTUK  PROGRAM RESKILLING &amp; UPSKILLING MITI &amp; AGENSI DI BAWAH INISIATIF PENJANA TAHUN 2022</dc:title>
  <dc:creator>Mohamad Sahril Ahmad Puzi</dc:creator>
  <cp:lastModifiedBy>Waila Mohd Nasir</cp:lastModifiedBy>
  <cp:revision>42</cp:revision>
  <dcterms:created xsi:type="dcterms:W3CDTF">2022-03-29T06:53:56Z</dcterms:created>
  <dcterms:modified xsi:type="dcterms:W3CDTF">2022-05-23T09:06:24Z</dcterms:modified>
</cp:coreProperties>
</file>