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58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104858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58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1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59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5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0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15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2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2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2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2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9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3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3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3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59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59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34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63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604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104860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6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6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3E9861-7A5D-4728-A374-1319C5FF6694}" type="datetimeFigureOut">
              <a:rPr lang="en-MY" smtClean="0"/>
              <a:t>13/9/2024</a:t>
            </a:fld>
            <a:endParaRPr lang="en-MY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83D4A-4B4E-48C8-BD9B-FB0FB81443AF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07700"/>
              </p:ext>
            </p:extLst>
          </p:nvPr>
        </p:nvGraphicFramePr>
        <p:xfrm>
          <a:off x="152054" y="776690"/>
          <a:ext cx="11735145" cy="5746935"/>
        </p:xfrm>
        <a:graphic>
          <a:graphicData uri="http://schemas.openxmlformats.org/drawingml/2006/table">
            <a:tbl>
              <a:tblPr firstRow="1" firstCol="1" bandRow="1"/>
              <a:tblGrid>
                <a:gridCol w="772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401">
                  <a:extLst>
                    <a:ext uri="{9D8B030D-6E8A-4147-A177-3AD203B41FA5}">
                      <a16:colId xmlns:a16="http://schemas.microsoft.com/office/drawing/2014/main" val="293742216"/>
                    </a:ext>
                  </a:extLst>
                </a:gridCol>
              </a:tblGrid>
              <a:tr h="491299">
                <a:tc row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 kern="1200">
                          <a:solidFill>
                            <a:srgbClr val="000000"/>
                          </a:solidFill>
                          <a:effectLst/>
                          <a:highlight>
                            <a:srgbClr val="E7E6E6"/>
                          </a:highlight>
                          <a:latin typeface="Arial"/>
                          <a:ea typeface="+mn-ea"/>
                          <a:cs typeface="Times New Roman"/>
                        </a:rPr>
                        <a:t>Workplan</a:t>
                      </a:r>
                      <a:endParaRPr lang="ms-MY" sz="2000" b="0" i="0" u="none" strike="noStrike">
                        <a:effectLst/>
                        <a:highlight>
                          <a:srgbClr val="E7E6E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36699" marR="136699" marT="68350" marB="683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ms-MY" sz="2000" b="0" i="0" u="none" strike="noStrike" dirty="0">
                        <a:effectLst/>
                        <a:highlight>
                          <a:srgbClr val="E7E6E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36699" marR="136699" marT="68350" marB="683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2700" b="0" i="0" u="none" strike="noStrike">
                        <a:effectLst/>
                        <a:highlight>
                          <a:srgbClr val="E7E6E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36699" marR="136699" marT="68350" marB="683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2000" b="0" i="0" u="none" strike="noStrike" dirty="0">
                        <a:effectLst/>
                        <a:highlight>
                          <a:srgbClr val="E7E6E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36699" marR="136699" marT="68350" marB="683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026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</a:rPr>
                        <a:t>July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</a:rPr>
                        <a:t>Aug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</a:rPr>
                        <a:t>Sept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</a:rPr>
                        <a:t>Oct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0" i="0" u="none" strike="noStrike" dirty="0">
                          <a:effectLst/>
                          <a:highlight>
                            <a:srgbClr val="E7E6E6"/>
                          </a:highlight>
                          <a:latin typeface="Arial" panose="020B0604020202020204" pitchFamily="34" charset="0"/>
                        </a:rPr>
                        <a:t>Nov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122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Phase 1: Baseline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Times New Roman"/>
                        </a:rPr>
                        <a:t>Drafting the </a:t>
                      </a:r>
                      <a:r>
                        <a:rPr lang="ms-MY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Times New Roman"/>
                        </a:rPr>
                        <a:t>Guideline on Tender Evaluation </a:t>
                      </a: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Times New Roman"/>
                        </a:rPr>
                        <a:t>for Performance Based Contracts (Workshop 1)</a:t>
                      </a:r>
                    </a:p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latin typeface="Arial"/>
                        </a:rPr>
                        <a:t>31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latin typeface="Arial"/>
                        </a:rPr>
                        <a:t>1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185">
                <a:tc>
                  <a:txBody>
                    <a:bodyPr/>
                    <a:lstStyle/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latin typeface="Arial" panose="020B0604020202020204" pitchFamily="34" charset="0"/>
                        </a:rPr>
                        <a:t>Engagement with MOF, JKR, KKM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highlight>
                          <a:srgbClr val="DEEAF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382385"/>
                  </a:ext>
                </a:extLst>
              </a:tr>
              <a:tr h="110122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Phase 2: Validation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345" indent="-347345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Times New Roman"/>
                        </a:rPr>
                        <a:t>Conducting validation sessions with both public and private Sectors </a:t>
                      </a:r>
                      <a:r>
                        <a:rPr lang="ms-MY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(Workshop 2)</a:t>
                      </a:r>
                      <a:endParaRPr lang="ms-MY" sz="1600" b="0" i="0" u="none" strike="noStrike" dirty="0">
                        <a:effectLst/>
                        <a:latin typeface="Arial"/>
                        <a:cs typeface="Times New Roman"/>
                      </a:endParaRPr>
                    </a:p>
                    <a:p>
                      <a:pPr marL="342900" indent="-3429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Revise the Guideline to incorporate any feedback or recommendation received</a:t>
                      </a:r>
                    </a:p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en-US" sz="1600" dirty="0"/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highlight>
                          <a:srgbClr val="DEEAF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dirty="0">
                          <a:effectLst/>
                          <a:highlight>
                            <a:srgbClr val="DEEAF6"/>
                          </a:highlight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>
                        <a:effectLst/>
                        <a:highlight>
                          <a:srgbClr val="DEEAF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16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Phase 3: PEMUDAH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Submitting to PEMUDAH to get approval for Pilot Project 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highlight>
                          <a:srgbClr val="DEEAF6"/>
                        </a:highlight>
                        <a:latin typeface="Arial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highlight>
                          <a:srgbClr val="DEEAF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highlight>
                          <a:srgbClr val="DEEAF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755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Phase 4: Pilot Project (MOH, JKR)</a:t>
                      </a: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Conducting a pilot project on the effectiveness of the guideline during the tender evaluation process</a:t>
                      </a:r>
                      <a:endParaRPr lang="ms-MY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28575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ms-MY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Observing the outcomes of the pilot project</a:t>
                      </a: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ms-MY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524" marR="102524" marT="142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97152" name="Picture 3" descr="decorative eleme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8" y="46359"/>
            <a:ext cx="3051015" cy="736801"/>
          </a:xfrm>
          <a:prstGeom prst="rect">
            <a:avLst/>
          </a:prstGeom>
        </p:spPr>
      </p:pic>
      <p:pic>
        <p:nvPicPr>
          <p:cNvPr id="2097153" name="Picture 4" descr="decorative elemen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6071" y="47987"/>
            <a:ext cx="7315200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935269987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-93526998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53A994A82AB940A566D630EB4AF906" ma:contentTypeVersion="17" ma:contentTypeDescription="Create a new document." ma:contentTypeScope="" ma:versionID="623ec4c14a3407e863940c0fd0e39819">
  <xsd:schema xmlns:xsd="http://www.w3.org/2001/XMLSchema" xmlns:xs="http://www.w3.org/2001/XMLSchema" xmlns:p="http://schemas.microsoft.com/office/2006/metadata/properties" xmlns:ns2="5f172598-d723-4426-ade5-87d6947ba49b" xmlns:ns3="cd9dffe3-0d2e-4a44-9338-bb3bc1121eca" targetNamespace="http://schemas.microsoft.com/office/2006/metadata/properties" ma:root="true" ma:fieldsID="a56e0bbb058b36e81a27074ee6c46d83" ns2:_="" ns3:_="">
    <xsd:import namespace="5f172598-d723-4426-ade5-87d6947ba49b"/>
    <xsd:import namespace="cd9dffe3-0d2e-4a44-9338-bb3bc1121e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72598-d723-4426-ade5-87d6947ba4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0d97803-e3ee-4198-a376-86e8196c94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dffe3-0d2e-4a44-9338-bb3bc1121ec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7d0a15c4-47f7-4928-b0c8-30e9ab92d55e}" ma:internalName="TaxCatchAll" ma:showField="CatchAllData" ma:web="cd9dffe3-0d2e-4a44-9338-bb3bc1121e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682DA4-4718-499F-B979-D75D87801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172598-d723-4426-ade5-87d6947ba49b"/>
    <ds:schemaRef ds:uri="cd9dffe3-0d2e-4a44-9338-bb3bc1121e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110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Rozitah Ma'al</dc:creator>
  <cp:lastModifiedBy>Ati Djam Seri Montoi</cp:lastModifiedBy>
  <cp:revision>4</cp:revision>
  <dcterms:created xsi:type="dcterms:W3CDTF">2024-07-09T08:40:47Z</dcterms:created>
  <dcterms:modified xsi:type="dcterms:W3CDTF">2024-09-13T02:36:38Z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0x0101008B53A994A82AB940A566D630EB4AF906</vt:lpwstr>
  </property>
  <property fmtid="{D5CDD505-2E9C-101B-9397-08002B2CF9AE}" pid="3" name="MediaServiceImageTags">
    <vt:lpwstr/>
  </property>
</Properties>
</file>