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260"/>
    <a:srgbClr val="121E2C"/>
    <a:srgbClr val="0D0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F17F5-8959-42ED-8CF6-E83F54BD7C0C}" v="2" dt="2024-08-26T03:27:26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697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027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6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01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519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930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765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512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781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98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9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A441B2-6F54-433E-BCB5-50339629E91C}" type="datetimeFigureOut">
              <a:rPr lang="en-MY" smtClean="0"/>
              <a:t>4/9/2024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35108-AF8A-4DF5-8E6A-C2CF7A021DF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786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pc.nxcloud.c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5B8A4CE-3197-2030-132D-E235DD3ED5FE}"/>
              </a:ext>
            </a:extLst>
          </p:cNvPr>
          <p:cNvSpPr/>
          <p:nvPr/>
        </p:nvSpPr>
        <p:spPr>
          <a:xfrm>
            <a:off x="0" y="4633784"/>
            <a:ext cx="6857999" cy="3099686"/>
          </a:xfrm>
          <a:prstGeom prst="rect">
            <a:avLst/>
          </a:prstGeom>
          <a:solidFill>
            <a:srgbClr val="2A4260"/>
          </a:solidFill>
          <a:ln>
            <a:solidFill>
              <a:srgbClr val="2A42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A0E606-27EC-1F2C-4D54-BD6BB931A20A}"/>
              </a:ext>
            </a:extLst>
          </p:cNvPr>
          <p:cNvSpPr/>
          <p:nvPr/>
        </p:nvSpPr>
        <p:spPr>
          <a:xfrm>
            <a:off x="0" y="-1"/>
            <a:ext cx="6858000" cy="4629017"/>
          </a:xfrm>
          <a:prstGeom prst="rect">
            <a:avLst/>
          </a:prstGeom>
          <a:solidFill>
            <a:srgbClr val="121E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E9704-E797-3D87-ECDB-EA469F9DDEB1}"/>
              </a:ext>
            </a:extLst>
          </p:cNvPr>
          <p:cNvSpPr txBox="1"/>
          <p:nvPr/>
        </p:nvSpPr>
        <p:spPr>
          <a:xfrm>
            <a:off x="426719" y="1396592"/>
            <a:ext cx="627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Malaysia committed to 45% carbon reduction by 2030 and net zero by 2050. The challenge is to transform the Net Zero ambitions into actions. Energy Efficiency is a key Decarbonization lever. IPMVP is the meter for energy and carbon efficiency baselining.</a:t>
            </a:r>
            <a:endParaRPr lang="en-MY" sz="1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143C98-A163-73CE-F45B-36552B999555}"/>
              </a:ext>
            </a:extLst>
          </p:cNvPr>
          <p:cNvCxnSpPr>
            <a:cxnSpLocks/>
          </p:cNvCxnSpPr>
          <p:nvPr/>
        </p:nvCxnSpPr>
        <p:spPr>
          <a:xfrm>
            <a:off x="338050" y="1370090"/>
            <a:ext cx="0" cy="10181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38838C-0A0A-C444-6BB5-A54478E9C362}"/>
              </a:ext>
            </a:extLst>
          </p:cNvPr>
          <p:cNvSpPr txBox="1"/>
          <p:nvPr/>
        </p:nvSpPr>
        <p:spPr>
          <a:xfrm>
            <a:off x="249382" y="169761"/>
            <a:ext cx="635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Calculating energy savings is unique because savings represent the absence of energy use. Participants will be equipped with an IMPVP toolset with scenario analytics to reduce the performance verification risks. </a:t>
            </a:r>
            <a:endParaRPr lang="en-MY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A503B7-944E-AE04-6C1C-332A79A726C0}"/>
              </a:ext>
            </a:extLst>
          </p:cNvPr>
          <p:cNvSpPr txBox="1"/>
          <p:nvPr/>
        </p:nvSpPr>
        <p:spPr>
          <a:xfrm>
            <a:off x="166256" y="2487265"/>
            <a:ext cx="6534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Overview</a:t>
            </a:r>
          </a:p>
          <a:p>
            <a:pPr algn="just"/>
            <a:r>
              <a:rPr lang="en-MY" sz="1200" b="1" dirty="0">
                <a:solidFill>
                  <a:schemeClr val="bg1"/>
                </a:solidFill>
              </a:rPr>
              <a:t>This two-day workshop will discuss how to operationalise EE and carbon reduction. This course will teach real-time energy monitoring, smart energy analytics, energy baselining following the International Performance Measurement and Verification Protocol (IPMVP), energy optimisation case studies and benchmarking to deliver sustainable energy savings.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just"/>
            <a:endParaRPr lang="en-US" sz="1200" b="1" dirty="0">
              <a:solidFill>
                <a:schemeClr val="bg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u"/>
            </a:pPr>
            <a:r>
              <a:rPr lang="en-US" sz="1200" b="1" dirty="0">
                <a:solidFill>
                  <a:srgbClr val="FFFF00"/>
                </a:solidFill>
                <a:sym typeface="Wingdings" panose="05000000000000000000" pitchFamily="2" charset="2"/>
              </a:rPr>
              <a:t>O</a:t>
            </a:r>
            <a:r>
              <a:rPr lang="en-US" sz="1200" b="1" dirty="0">
                <a:solidFill>
                  <a:srgbClr val="FFFF00"/>
                </a:solidFill>
              </a:rPr>
              <a:t>ne Free Meter Point with Installation, one-year free Smart Analytics &amp; IPMVP platform</a:t>
            </a: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sz="1200" b="1" dirty="0">
                <a:solidFill>
                  <a:srgbClr val="FFFF00"/>
                </a:solidFill>
              </a:rPr>
              <a:t>Eligibility:  Organization with </a:t>
            </a:r>
            <a:r>
              <a:rPr lang="en-US" sz="1200" dirty="0">
                <a:solidFill>
                  <a:srgbClr val="FFFF00"/>
                </a:solidFill>
                <a:latin typeface="Arial" panose="020B0604020202020204" pitchFamily="34" charset="0"/>
              </a:rPr>
              <a:t>a m</a:t>
            </a:r>
            <a:r>
              <a:rPr lang="en-US" sz="1200" b="0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inimum monthly electricity consumption of </a:t>
            </a:r>
            <a:br>
              <a:rPr lang="en-US" sz="1200" b="0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sz="1200" b="0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                  &gt; </a:t>
            </a:r>
            <a:r>
              <a:rPr lang="en-US" sz="1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100,000 kWh/month, please register at the link below.</a:t>
            </a: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</a:rPr>
              <a:t>Free Energy Portal: </a:t>
            </a:r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hlinkClick r:id="rId2"/>
              </a:rPr>
              <a:t>https://mpc.nxcloud.co</a:t>
            </a:r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MY" sz="12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0FB53-FB99-B9DA-E21C-06067655A6B9}"/>
              </a:ext>
            </a:extLst>
          </p:cNvPr>
          <p:cNvSpPr txBox="1"/>
          <p:nvPr/>
        </p:nvSpPr>
        <p:spPr>
          <a:xfrm>
            <a:off x="249382" y="6939034"/>
            <a:ext cx="635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Participants will understand the skillset and toolset needed to perform energy optimization projects.</a:t>
            </a:r>
            <a:endParaRPr lang="en-MY" b="1" i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E60A0F-5E07-D9DD-B67B-F9D0D6438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86503"/>
            <a:ext cx="6858000" cy="14574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60BCF0-19D0-72D9-0BA3-DF10F01A7918}"/>
              </a:ext>
            </a:extLst>
          </p:cNvPr>
          <p:cNvSpPr/>
          <p:nvPr/>
        </p:nvSpPr>
        <p:spPr>
          <a:xfrm>
            <a:off x="166256" y="7888779"/>
            <a:ext cx="2903911" cy="1141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40C8C0-033F-1B49-EC39-9B86544EF832}"/>
              </a:ext>
            </a:extLst>
          </p:cNvPr>
          <p:cNvSpPr txBox="1"/>
          <p:nvPr/>
        </p:nvSpPr>
        <p:spPr>
          <a:xfrm>
            <a:off x="274510" y="8044088"/>
            <a:ext cx="2474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Date: TBD</a:t>
            </a:r>
          </a:p>
          <a:p>
            <a:r>
              <a:rPr lang="en-US" sz="1600" b="1" dirty="0"/>
              <a:t>Time: 8.30 am to 5.30 pm</a:t>
            </a:r>
          </a:p>
          <a:p>
            <a:r>
              <a:rPr lang="en-US" sz="1600" b="1" dirty="0"/>
              <a:t>Venue: Hotel</a:t>
            </a:r>
            <a:endParaRPr lang="en-MY" sz="16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3AAC85-A7F5-1028-0B27-422B7B3D2692}"/>
              </a:ext>
            </a:extLst>
          </p:cNvPr>
          <p:cNvSpPr/>
          <p:nvPr/>
        </p:nvSpPr>
        <p:spPr>
          <a:xfrm>
            <a:off x="465719" y="4832543"/>
            <a:ext cx="318465" cy="4016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79963A-B017-4CBB-BA26-BEFD9FD04841}"/>
              </a:ext>
            </a:extLst>
          </p:cNvPr>
          <p:cNvSpPr/>
          <p:nvPr/>
        </p:nvSpPr>
        <p:spPr>
          <a:xfrm>
            <a:off x="798022" y="4832543"/>
            <a:ext cx="5691448" cy="401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FFD354-8C3F-87CD-31C9-BC455612AF0B}"/>
              </a:ext>
            </a:extLst>
          </p:cNvPr>
          <p:cNvSpPr txBox="1"/>
          <p:nvPr/>
        </p:nvSpPr>
        <p:spPr>
          <a:xfrm>
            <a:off x="798022" y="4894850"/>
            <a:ext cx="569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Familiarize yourself with the Climate-related Sustainability Landscape and Net Zero </a:t>
            </a:r>
            <a:endParaRPr lang="en-MY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274948-A337-2A84-821E-90FEE1D3DE06}"/>
              </a:ext>
            </a:extLst>
          </p:cNvPr>
          <p:cNvSpPr/>
          <p:nvPr/>
        </p:nvSpPr>
        <p:spPr>
          <a:xfrm>
            <a:off x="479557" y="5374267"/>
            <a:ext cx="318465" cy="4016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551456-3745-4AF4-2E69-362D4FA76837}"/>
              </a:ext>
            </a:extLst>
          </p:cNvPr>
          <p:cNvSpPr/>
          <p:nvPr/>
        </p:nvSpPr>
        <p:spPr>
          <a:xfrm>
            <a:off x="798022" y="5374267"/>
            <a:ext cx="5691448" cy="401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02280C-5912-44CE-1697-CBF65B743BE0}"/>
              </a:ext>
            </a:extLst>
          </p:cNvPr>
          <p:cNvSpPr txBox="1"/>
          <p:nvPr/>
        </p:nvSpPr>
        <p:spPr>
          <a:xfrm>
            <a:off x="798022" y="5436574"/>
            <a:ext cx="569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Understand the importance of Energy Efficiency</a:t>
            </a:r>
            <a:endParaRPr lang="en-MY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0CBAE4-1031-7430-C522-5586B6C0A828}"/>
              </a:ext>
            </a:extLst>
          </p:cNvPr>
          <p:cNvSpPr/>
          <p:nvPr/>
        </p:nvSpPr>
        <p:spPr>
          <a:xfrm>
            <a:off x="479557" y="5911199"/>
            <a:ext cx="318465" cy="4016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81083B-9C88-076B-B426-A27A414CF598}"/>
              </a:ext>
            </a:extLst>
          </p:cNvPr>
          <p:cNvSpPr/>
          <p:nvPr/>
        </p:nvSpPr>
        <p:spPr>
          <a:xfrm>
            <a:off x="798022" y="5911199"/>
            <a:ext cx="5691448" cy="401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66F33D-083D-7924-9BF8-35FEEC2F2C60}"/>
              </a:ext>
            </a:extLst>
          </p:cNvPr>
          <p:cNvSpPr txBox="1"/>
          <p:nvPr/>
        </p:nvSpPr>
        <p:spPr>
          <a:xfrm>
            <a:off x="798022" y="5973506"/>
            <a:ext cx="569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endParaRPr lang="en-MY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3D758C-2C71-ABFC-F300-09B5F65DD554}"/>
              </a:ext>
            </a:extLst>
          </p:cNvPr>
          <p:cNvSpPr/>
          <p:nvPr/>
        </p:nvSpPr>
        <p:spPr>
          <a:xfrm>
            <a:off x="479557" y="6452923"/>
            <a:ext cx="318465" cy="4016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2E9332-7869-E6C8-207C-7C15F9EABB15}"/>
              </a:ext>
            </a:extLst>
          </p:cNvPr>
          <p:cNvSpPr/>
          <p:nvPr/>
        </p:nvSpPr>
        <p:spPr>
          <a:xfrm>
            <a:off x="798022" y="6452923"/>
            <a:ext cx="5691448" cy="401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AD1980-9277-C3E8-858D-BAACB17BEA00}"/>
              </a:ext>
            </a:extLst>
          </p:cNvPr>
          <p:cNvSpPr txBox="1"/>
          <p:nvPr/>
        </p:nvSpPr>
        <p:spPr>
          <a:xfrm>
            <a:off x="847899" y="5973506"/>
            <a:ext cx="569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Comprehend the importance of an Energy Management System framework</a:t>
            </a:r>
            <a:endParaRPr lang="en-MY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6F7B7A-CD4C-A13E-4C03-ECD721FCD0BC}"/>
              </a:ext>
            </a:extLst>
          </p:cNvPr>
          <p:cNvSpPr txBox="1"/>
          <p:nvPr/>
        </p:nvSpPr>
        <p:spPr>
          <a:xfrm>
            <a:off x="847899" y="6515230"/>
            <a:ext cx="569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Practical case study and exercise </a:t>
            </a:r>
            <a:endParaRPr lang="en-MY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DF3862-F305-606F-5AD7-B80B32E61889}"/>
              </a:ext>
            </a:extLst>
          </p:cNvPr>
          <p:cNvSpPr txBox="1"/>
          <p:nvPr/>
        </p:nvSpPr>
        <p:spPr>
          <a:xfrm>
            <a:off x="470101" y="4894850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</a:t>
            </a:r>
            <a:endParaRPr lang="en-MY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1B8861-39D5-D935-BF26-96FA6F4F83EC}"/>
              </a:ext>
            </a:extLst>
          </p:cNvPr>
          <p:cNvSpPr txBox="1"/>
          <p:nvPr/>
        </p:nvSpPr>
        <p:spPr>
          <a:xfrm>
            <a:off x="470101" y="5414327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2.</a:t>
            </a:r>
            <a:endParaRPr lang="en-MY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7A6DAC-E6FB-797F-C205-6B41258B4443}"/>
              </a:ext>
            </a:extLst>
          </p:cNvPr>
          <p:cNvSpPr txBox="1"/>
          <p:nvPr/>
        </p:nvSpPr>
        <p:spPr>
          <a:xfrm>
            <a:off x="500578" y="5978274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3.</a:t>
            </a:r>
            <a:endParaRPr lang="en-MY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107B4E-EB01-0AA3-79F0-090377942A77}"/>
              </a:ext>
            </a:extLst>
          </p:cNvPr>
          <p:cNvSpPr txBox="1"/>
          <p:nvPr/>
        </p:nvSpPr>
        <p:spPr>
          <a:xfrm>
            <a:off x="495039" y="6510292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4.</a:t>
            </a:r>
            <a:endParaRPr lang="en-MY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2C48C-33F8-6230-46BF-C7B2BFC07148}"/>
              </a:ext>
            </a:extLst>
          </p:cNvPr>
          <p:cNvSpPr/>
          <p:nvPr/>
        </p:nvSpPr>
        <p:spPr>
          <a:xfrm>
            <a:off x="4813540" y="8229600"/>
            <a:ext cx="1616015" cy="800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3AE82-97ED-FC8C-DBBB-AD5855416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41" y="8345588"/>
            <a:ext cx="1535914" cy="704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D1BC5B-5859-A429-BC92-2C846F15D226}"/>
              </a:ext>
            </a:extLst>
          </p:cNvPr>
          <p:cNvSpPr txBox="1"/>
          <p:nvPr/>
        </p:nvSpPr>
        <p:spPr>
          <a:xfrm>
            <a:off x="5152789" y="8189820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000" dirty="0"/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336857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D4D073-941F-3FCC-FB3A-441A42BC7FBB}"/>
              </a:ext>
            </a:extLst>
          </p:cNvPr>
          <p:cNvSpPr txBox="1"/>
          <p:nvPr/>
        </p:nvSpPr>
        <p:spPr>
          <a:xfrm>
            <a:off x="3923818" y="5749646"/>
            <a:ext cx="2934182" cy="337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2-Day Energy Efficiency</a:t>
            </a:r>
          </a:p>
          <a:p>
            <a:pPr algn="ctr"/>
            <a:r>
              <a:rPr lang="en-US" sz="1400" b="1" dirty="0"/>
              <a:t>Mastery Workshop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highlight>
                  <a:srgbClr val="800000"/>
                </a:highlight>
              </a:rPr>
              <a:t>RM4,500 for 2 persons per company</a:t>
            </a:r>
          </a:p>
          <a:p>
            <a:pPr algn="ctr"/>
            <a:r>
              <a:rPr lang="en-US" sz="1400" dirty="0"/>
              <a:t>Bundled with</a:t>
            </a:r>
          </a:p>
          <a:p>
            <a:pPr marL="342900" indent="-342900">
              <a:buAutoNum type="arabicParenR"/>
            </a:pPr>
            <a:r>
              <a:rPr lang="en-MY" sz="1400" b="1" dirty="0"/>
              <a:t>One Meter Point with  Hardware and Installation </a:t>
            </a:r>
          </a:p>
          <a:p>
            <a:pPr marL="342900" indent="-342900">
              <a:buAutoNum type="arabicParenR"/>
            </a:pPr>
            <a:r>
              <a:rPr lang="en-MY" sz="1400" b="1" dirty="0"/>
              <a:t>One-Year Smart Analytics / IPMVP </a:t>
            </a:r>
          </a:p>
          <a:p>
            <a:pPr marL="342900" indent="-342900">
              <a:buAutoNum type="arabicParenR"/>
            </a:pPr>
            <a:r>
              <a:rPr lang="en-MY" sz="1400" b="1" dirty="0"/>
              <a:t>Virtual REEM support</a:t>
            </a:r>
          </a:p>
          <a:p>
            <a:endParaRPr lang="en-MY" sz="1050" b="1" dirty="0"/>
          </a:p>
          <a:p>
            <a:r>
              <a:rPr lang="en-MY" sz="1050" b="1" dirty="0"/>
              <a:t>Trainer:</a:t>
            </a:r>
          </a:p>
          <a:p>
            <a:r>
              <a:rPr lang="en-MY" sz="1050" b="1" dirty="0"/>
              <a:t>Mr. Mohammad Iskandar Majidi</a:t>
            </a:r>
            <a:br>
              <a:rPr lang="en-MY" sz="1050" b="1" dirty="0"/>
            </a:br>
            <a:r>
              <a:rPr lang="en-MY" sz="1050" b="1" dirty="0"/>
              <a:t>(PTE-0086-2010)</a:t>
            </a:r>
          </a:p>
          <a:p>
            <a:endParaRPr lang="en-MY" sz="1050" b="1" dirty="0"/>
          </a:p>
          <a:p>
            <a:r>
              <a:rPr lang="en-MY" sz="1050" b="1" dirty="0"/>
              <a:t>For inquiry: </a:t>
            </a:r>
          </a:p>
          <a:p>
            <a:r>
              <a:rPr lang="en-MY" sz="1050" b="1" dirty="0"/>
              <a:t>Please contact: </a:t>
            </a:r>
            <a:r>
              <a:rPr lang="en-MY" sz="1050" dirty="0"/>
              <a:t>Alan (016-6434495)</a:t>
            </a:r>
            <a:r>
              <a:rPr lang="en-MY" sz="1050" b="1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7E48D-4702-C91D-780D-94650ED075F1}"/>
              </a:ext>
            </a:extLst>
          </p:cNvPr>
          <p:cNvSpPr/>
          <p:nvPr/>
        </p:nvSpPr>
        <p:spPr>
          <a:xfrm>
            <a:off x="0" y="6395980"/>
            <a:ext cx="3923818" cy="27442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9DC05-9C8D-C32B-E669-AFFCDDDCD990}"/>
              </a:ext>
            </a:extLst>
          </p:cNvPr>
          <p:cNvSpPr txBox="1"/>
          <p:nvPr/>
        </p:nvSpPr>
        <p:spPr>
          <a:xfrm>
            <a:off x="0" y="5749649"/>
            <a:ext cx="39238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Benefits of Attending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this workshop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2B8FD-B5A4-7348-2A97-55FCCE522185}"/>
              </a:ext>
            </a:extLst>
          </p:cNvPr>
          <p:cNvSpPr txBox="1"/>
          <p:nvPr/>
        </p:nvSpPr>
        <p:spPr>
          <a:xfrm>
            <a:off x="63661" y="6533055"/>
            <a:ext cx="38601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bg1"/>
                </a:solidFill>
              </a:rPr>
              <a:t>Understand Malaysia’s Energy Policy &amp; Standards, Energy Management System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bg1"/>
                </a:solidFill>
              </a:rPr>
              <a:t>Affordable Real-time Energy Monitor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bg1"/>
                </a:solidFill>
              </a:rPr>
              <a:t>Energy Analytical Skills with Smart Analytics &amp; IPMVP 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bg1"/>
                </a:solidFill>
              </a:rPr>
              <a:t>Learn about Energy Optimization</a:t>
            </a:r>
          </a:p>
          <a:p>
            <a:pPr marL="857250" lvl="1" indent="-400050">
              <a:buAutoNum type="romanLcParenBoth"/>
            </a:pPr>
            <a:r>
              <a:rPr lang="en-US" sz="1400" b="1" dirty="0">
                <a:solidFill>
                  <a:schemeClr val="bg1"/>
                </a:solidFill>
              </a:rPr>
              <a:t>Compressed Air</a:t>
            </a:r>
          </a:p>
          <a:p>
            <a:pPr marL="857250" lvl="1" indent="-400050">
              <a:buAutoNum type="romanLcParenBoth"/>
            </a:pPr>
            <a:r>
              <a:rPr lang="en-US" sz="1400" b="1" dirty="0">
                <a:solidFill>
                  <a:schemeClr val="bg1"/>
                </a:solidFill>
              </a:rPr>
              <a:t>Variable Speed Drive</a:t>
            </a:r>
          </a:p>
          <a:p>
            <a:pPr marL="857250" lvl="1" indent="-400050">
              <a:buAutoNum type="romanLcParenBoth"/>
            </a:pPr>
            <a:r>
              <a:rPr lang="en-US" sz="1400" b="1" dirty="0">
                <a:solidFill>
                  <a:schemeClr val="bg1"/>
                </a:solidFill>
              </a:rPr>
              <a:t>HVAC &amp; Chiller Plant Efficiency</a:t>
            </a:r>
          </a:p>
          <a:p>
            <a:pPr marL="342900" indent="-342900">
              <a:buAutoNum type="arabicPeriod"/>
            </a:pPr>
            <a:endParaRPr lang="en-MY" sz="14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46FB13-01C3-54B4-B9B8-2F7B0DBB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1738"/>
            <a:ext cx="6858000" cy="2235245"/>
          </a:xfrm>
          <a:prstGeom prst="rect">
            <a:avLst/>
          </a:prstGeom>
        </p:spPr>
      </p:pic>
      <p:pic>
        <p:nvPicPr>
          <p:cNvPr id="18" name="Picture 1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7D7E8EE-E01C-CAEE-C104-906374DAF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10" y="108703"/>
            <a:ext cx="2546601" cy="3453172"/>
          </a:xfrm>
          <a:prstGeom prst="rect">
            <a:avLst/>
          </a:prstGeom>
        </p:spPr>
      </p:pic>
      <p:pic>
        <p:nvPicPr>
          <p:cNvPr id="19" name="Google Shape;127;p24">
            <a:extLst>
              <a:ext uri="{FF2B5EF4-FFF2-40B4-BE49-F238E27FC236}">
                <a16:creationId xmlns:a16="http://schemas.microsoft.com/office/drawing/2014/main" id="{55378F96-BD4D-B6E8-169A-9F98AF9AF0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7334" y="172550"/>
            <a:ext cx="1057380" cy="226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6E6A15-45D8-0C56-D53D-80006917F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88" y="98651"/>
            <a:ext cx="972580" cy="4638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689C16-8CDC-4916-9A3E-A89CBCD30C89}"/>
              </a:ext>
            </a:extLst>
          </p:cNvPr>
          <p:cNvSpPr txBox="1"/>
          <p:nvPr/>
        </p:nvSpPr>
        <p:spPr>
          <a:xfrm>
            <a:off x="107089" y="625173"/>
            <a:ext cx="37035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Energy Mastery Workshop</a:t>
            </a:r>
          </a:p>
          <a:p>
            <a:r>
              <a:rPr lang="en-US" sz="1400" b="1" dirty="0"/>
              <a:t>focusing on Skillset and Toolset with virtual</a:t>
            </a:r>
            <a:br>
              <a:rPr lang="en-US" sz="1400" b="1" dirty="0"/>
            </a:br>
            <a:r>
              <a:rPr lang="en-US" sz="1400" b="1" dirty="0"/>
              <a:t>REEM Support!</a:t>
            </a:r>
            <a:endParaRPr lang="en-MY" sz="14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E033BC6-FF84-2C6F-B731-86DB9DB61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88" y="1635235"/>
            <a:ext cx="3765639" cy="16346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408334-5AFE-3B63-676C-25668E0FA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935" y="190852"/>
            <a:ext cx="725487" cy="317019"/>
          </a:xfrm>
          <a:prstGeom prst="rect">
            <a:avLst/>
          </a:prstGeom>
        </p:spPr>
      </p:pic>
      <p:pic>
        <p:nvPicPr>
          <p:cNvPr id="11" name="Picture 10" descr="A blue and red logo&#10;&#10;Description automatically generated">
            <a:extLst>
              <a:ext uri="{FF2B5EF4-FFF2-40B4-BE49-F238E27FC236}">
                <a16:creationId xmlns:a16="http://schemas.microsoft.com/office/drawing/2014/main" id="{4DCCD90A-49CF-FD98-FD62-59CB35DB3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74" y="70084"/>
            <a:ext cx="723013" cy="4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1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10737</TotalTime>
  <Words>352</Words>
  <Application>Microsoft Office PowerPoint</Application>
  <PresentationFormat>Letter Paper (8.5x11 in)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KK Tan</dc:creator>
  <cp:lastModifiedBy>chris pang</cp:lastModifiedBy>
  <cp:revision>13</cp:revision>
  <dcterms:created xsi:type="dcterms:W3CDTF">2024-08-05T07:40:17Z</dcterms:created>
  <dcterms:modified xsi:type="dcterms:W3CDTF">2024-09-04T05:54:03Z</dcterms:modified>
</cp:coreProperties>
</file>