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7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zlin Mohd Alias" userId="73f67f1e-874f-41db-8f5d-72f5e5e46bb1" providerId="ADAL" clId="{92F01D21-8FC5-4827-A591-50B0A436BC2F}"/>
    <pc:docChg chg="modSld">
      <pc:chgData name="Azlin Mohd Alias" userId="73f67f1e-874f-41db-8f5d-72f5e5e46bb1" providerId="ADAL" clId="{92F01D21-8FC5-4827-A591-50B0A436BC2F}" dt="2024-01-11T08:38:22.653" v="0" actId="255"/>
      <pc:docMkLst>
        <pc:docMk/>
      </pc:docMkLst>
      <pc:sldChg chg="modSp mod">
        <pc:chgData name="Azlin Mohd Alias" userId="73f67f1e-874f-41db-8f5d-72f5e5e46bb1" providerId="ADAL" clId="{92F01D21-8FC5-4827-A591-50B0A436BC2F}" dt="2024-01-11T08:38:22.653" v="0" actId="255"/>
        <pc:sldMkLst>
          <pc:docMk/>
          <pc:sldMk cId="376871994" sldId="2147376758"/>
        </pc:sldMkLst>
        <pc:spChg chg="mod">
          <ac:chgData name="Azlin Mohd Alias" userId="73f67f1e-874f-41db-8f5d-72f5e5e46bb1" providerId="ADAL" clId="{92F01D21-8FC5-4827-A591-50B0A436BC2F}" dt="2024-01-11T08:38:22.653" v="0" actId="255"/>
          <ac:spMkLst>
            <pc:docMk/>
            <pc:sldMk cId="376871994" sldId="2147376758"/>
            <ac:spMk id="18" creationId="{DDB10F80-C1E0-4D72-B143-4B06B30914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D84E7-5203-40D7-9B7E-3B978B3123B1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CD122-5F53-4F08-8A0D-CA82BB7156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114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2055F-CEC8-4856-BC44-614A1FA26D8E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0546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0500-ED73-7C1D-7612-201C43652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026BD-7801-0B85-1DD5-F9806A821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75D9A-1437-2E48-40CF-EA4818E02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EC867-BDE1-593D-0B6A-97EBB76AC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AFB51-254D-FAEE-F74E-AEFF673AA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145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3CA99-D352-B0BD-3562-38D7B28A0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B2BE8-4779-4A34-92E7-F650DDE93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9FE4A-EAC0-0F72-DF5B-A202E4582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ED533-E686-A39B-9A54-D439B39A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D7C0F-3931-CD9A-1351-557BABBE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225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1EFB13-04CB-D19A-1225-6E75E0C369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C7D15E-3AC1-0B97-DCF2-E7AAD42C3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62DEE-EDC3-8CD1-B941-A1242D8D3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78F0B-CF8F-E12F-3DE6-92ACAD19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0E9E8-DE9C-3989-1B69-C80F382B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675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8C57D-4D6F-34A9-7A1D-463069F87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9ED36-BF5F-8F48-6549-D1A6C721E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732E-F1C9-0AE1-1EC6-2DA07914F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47067-7EB6-268B-D7BA-AEB308E3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BFE21-07D8-6DB3-40DA-91F85BEB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466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AE35-EE18-2D07-ACFF-E6A8018EE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2AF7A-C2A3-2710-FEBD-46D153FA9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5CAE-CBCF-3CDB-C803-17C798A99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54320-F65F-FA0D-542C-759AC3C6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EFD34-4EEA-FA94-12E8-6F5C1E587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566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CE0AC-FD3C-6D9F-9A51-E88983F4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17855-134D-E773-C2AD-DAB623742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C68B40-D9B3-F585-B629-0032A029F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42C0F-9AAC-821C-2E18-B243AF8F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516F8-A729-086E-BE91-8597F8B04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521FB-F014-1490-ADCC-0D936448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657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582E5-BDC8-642D-E75D-D19DCC99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4C7842-99BA-B4BC-BEBC-155EB8435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35587-E06C-9398-6C6B-40B8F3855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62F6EB-9650-E9EC-A4C4-0546E9A68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81D500-305C-154F-1EFA-476DEDD8F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C80EDE-B3A0-3DD0-A651-1E941FB4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C4092E-348D-A939-CF8D-59F13E341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3C2EBC-7D10-423B-A5AD-C17CEC73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7206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83064-A71A-7509-231D-E7AE2311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AF36B6-58BF-50EC-211E-B7F69143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D21580-4BB2-9055-1285-0F1B5AB6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213FEC-12FF-3422-6900-4FBF7156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983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93C03B-4AEF-BDCF-9081-048A1F979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7054CD-B1F1-14B1-413F-041C2120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26762-984B-659B-C23D-0E95674A3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768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90D8D-D81E-9B4B-46B9-9974A142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F491A-9E5A-B105-EFD6-1B66D57ED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D331F-4D7A-CB3F-CAC7-0EEB1EA0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B8E0C-0E5F-341F-A7E2-E97A37F0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CA4DD-71DD-54C9-978C-6DCE2F51B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A74BD-A181-31F4-D8E1-452F3256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1079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66790-A289-209D-5D0C-74280506A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8EB3AF-1456-DD1B-4BEB-1FFACE355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9425C-D9FF-3703-8520-26C2EF003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16E53C-4F3D-AEEE-E81C-CE48F4D9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9A25A-362A-74AD-7260-52140802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4F069-0B7A-771F-59B1-FF8A8E541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024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F6B7B-D29D-19E8-CD6F-5D542B757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43A49-65FE-02F7-8B4E-514334CC5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7FD47-0F91-4086-C3D5-9C6DE9FEE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8F4E0-49F4-4F5E-8509-F7ADB904600D}" type="datetimeFigureOut">
              <a:rPr lang="en-MY" smtClean="0"/>
              <a:t>11/1/2024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8B83-A9AA-4079-BA64-13408213C1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5B5A2-3972-FC96-E628-589224505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7F5A-48FE-4939-90E3-83073029F32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832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5CAE5B7-1950-2070-D726-410108C74FEB}"/>
              </a:ext>
            </a:extLst>
          </p:cNvPr>
          <p:cNvSpPr txBox="1"/>
          <p:nvPr/>
        </p:nvSpPr>
        <p:spPr>
          <a:xfrm flipH="1">
            <a:off x="1093550" y="151253"/>
            <a:ext cx="1000489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MY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 Project Work Plan and Deliverables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B10F80-C1E0-4D72-B143-4B06B30914B5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68288" algn="ctr"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Improving Drone Flights Regulatory Approval Process</a:t>
            </a:r>
          </a:p>
          <a:p>
            <a:pPr marL="26828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Workplan </a:t>
            </a:r>
          </a:p>
        </p:txBody>
      </p:sp>
      <p:sp>
        <p:nvSpPr>
          <p:cNvPr id="19" name="Slide Number Placeholder 8">
            <a:extLst>
              <a:ext uri="{FF2B5EF4-FFF2-40B4-BE49-F238E27FC236}">
                <a16:creationId xmlns:a16="http://schemas.microsoft.com/office/drawing/2014/main" id="{23B76E23-A43C-4672-B652-511268FBB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103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0F097D-684D-47B9-AA74-8F9C1C366377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MY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AFFBD5C-CB1E-454D-8DCD-EA09D3A2A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078948"/>
              </p:ext>
            </p:extLst>
          </p:nvPr>
        </p:nvGraphicFramePr>
        <p:xfrm>
          <a:off x="151261" y="989869"/>
          <a:ext cx="11718683" cy="5556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530">
                  <a:extLst>
                    <a:ext uri="{9D8B030D-6E8A-4147-A177-3AD203B41FA5}">
                      <a16:colId xmlns:a16="http://schemas.microsoft.com/office/drawing/2014/main" val="2663506775"/>
                    </a:ext>
                  </a:extLst>
                </a:gridCol>
                <a:gridCol w="1305886">
                  <a:extLst>
                    <a:ext uri="{9D8B030D-6E8A-4147-A177-3AD203B41FA5}">
                      <a16:colId xmlns:a16="http://schemas.microsoft.com/office/drawing/2014/main" val="3953794376"/>
                    </a:ext>
                  </a:extLst>
                </a:gridCol>
                <a:gridCol w="3081893">
                  <a:extLst>
                    <a:ext uri="{9D8B030D-6E8A-4147-A177-3AD203B41FA5}">
                      <a16:colId xmlns:a16="http://schemas.microsoft.com/office/drawing/2014/main" val="236806701"/>
                    </a:ext>
                  </a:extLst>
                </a:gridCol>
                <a:gridCol w="1480003">
                  <a:extLst>
                    <a:ext uri="{9D8B030D-6E8A-4147-A177-3AD203B41FA5}">
                      <a16:colId xmlns:a16="http://schemas.microsoft.com/office/drawing/2014/main" val="2153522545"/>
                    </a:ext>
                  </a:extLst>
                </a:gridCol>
                <a:gridCol w="1427768">
                  <a:extLst>
                    <a:ext uri="{9D8B030D-6E8A-4147-A177-3AD203B41FA5}">
                      <a16:colId xmlns:a16="http://schemas.microsoft.com/office/drawing/2014/main" val="2279276586"/>
                    </a:ext>
                  </a:extLst>
                </a:gridCol>
                <a:gridCol w="1281609">
                  <a:extLst>
                    <a:ext uri="{9D8B030D-6E8A-4147-A177-3AD203B41FA5}">
                      <a16:colId xmlns:a16="http://schemas.microsoft.com/office/drawing/2014/main" val="3336395815"/>
                    </a:ext>
                  </a:extLst>
                </a:gridCol>
                <a:gridCol w="1326997">
                  <a:extLst>
                    <a:ext uri="{9D8B030D-6E8A-4147-A177-3AD203B41FA5}">
                      <a16:colId xmlns:a16="http://schemas.microsoft.com/office/drawing/2014/main" val="2338878527"/>
                    </a:ext>
                  </a:extLst>
                </a:gridCol>
                <a:gridCol w="1326997">
                  <a:extLst>
                    <a:ext uri="{9D8B030D-6E8A-4147-A177-3AD203B41FA5}">
                      <a16:colId xmlns:a16="http://schemas.microsoft.com/office/drawing/2014/main" val="972367119"/>
                    </a:ext>
                  </a:extLst>
                </a:gridCol>
              </a:tblGrid>
              <a:tr h="3344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BPR Stage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Jan ‘24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‘24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Apr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11020"/>
                  </a:ext>
                </a:extLst>
              </a:tr>
              <a:tr h="458916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sz="1200" dirty="0"/>
                        <a:t>DEFINE Requirements and Map Process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Form project team and develop project charter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Project charter</a:t>
                      </a:r>
                    </a:p>
                  </a:txBody>
                  <a:tcPr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51167399"/>
                  </a:ext>
                </a:extLst>
              </a:tr>
              <a:tr h="458916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Business Meetings </a:t>
                      </a:r>
                      <a:r>
                        <a:rPr lang="en-US" sz="1200" dirty="0"/>
                        <a:t>: Obtain business concerns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List of business concern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0857384"/>
                  </a:ext>
                </a:extLst>
              </a:tr>
              <a:tr h="670258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Workshop #1</a:t>
                      </a:r>
                      <a:r>
                        <a:rPr lang="en-US" sz="1200" dirty="0"/>
                        <a:t>: Validate business concern and map existing regulatory requirements and approval  processes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Mapping of exiting process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1611392"/>
                  </a:ext>
                </a:extLst>
              </a:tr>
              <a:tr h="462137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Workshop #2</a:t>
                      </a:r>
                      <a:r>
                        <a:rPr lang="en-US" sz="1200" dirty="0"/>
                        <a:t>: Map existing regulatory requirements and approval  processes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Mapping of existing process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46250914"/>
                  </a:ext>
                </a:extLst>
              </a:tr>
              <a:tr h="6702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ANALYZE Process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Workshop #3</a:t>
                      </a:r>
                      <a:r>
                        <a:rPr lang="en-US" sz="1200" dirty="0"/>
                        <a:t>: Evaluate the processes to identify bottlenecks, redundancies, and inefficiencies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Analysis report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5306806"/>
                  </a:ext>
                </a:extLst>
              </a:tr>
              <a:tr h="670258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/>
                        <a:t>REDESIGN Process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Workshop #4</a:t>
                      </a:r>
                      <a:r>
                        <a:rPr lang="en-US" sz="1200" dirty="0"/>
                        <a:t>: Generate solutions to streamline and optimize the approval processes.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Designing solution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57757347"/>
                  </a:ext>
                </a:extLst>
              </a:tr>
              <a:tr h="458916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Stakeholder consultation</a:t>
                      </a:r>
                      <a:r>
                        <a:rPr lang="en-US" sz="1200" dirty="0"/>
                        <a:t>: Obtain feedback on the proposed solutions. 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Consultation report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51949315"/>
                  </a:ext>
                </a:extLst>
              </a:tr>
              <a:tr h="701732">
                <a:tc v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u="sng" dirty="0"/>
                        <a:t>Workshop #5</a:t>
                      </a:r>
                      <a:r>
                        <a:rPr lang="en-US" sz="1200" dirty="0"/>
                        <a:t>: Develop the integrated requirements and approval process for implementation in UAS TMS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Proposed solution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6659455"/>
                  </a:ext>
                </a:extLst>
              </a:tr>
              <a:tr h="67025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Stakeholder Endorsement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Seek endorsement from steering committee and relevant stakeholders for implementation</a:t>
                      </a:r>
                    </a:p>
                  </a:txBody>
                  <a:tcPr marT="18288" marB="182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Endorsement Steering Committee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1716030"/>
                  </a:ext>
                </a:extLst>
              </a:tr>
            </a:tbl>
          </a:graphicData>
        </a:graphic>
      </p:graphicFrame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4E4B1EC-B228-4A5D-9E6B-77ED905D2689}"/>
              </a:ext>
            </a:extLst>
          </p:cNvPr>
          <p:cNvSpPr txBox="1">
            <a:spLocks/>
          </p:cNvSpPr>
          <p:nvPr/>
        </p:nvSpPr>
        <p:spPr>
          <a:xfrm>
            <a:off x="261460" y="6563253"/>
            <a:ext cx="8992849" cy="29998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*Separate engagement sessions with selected stakeholders might be held in between workshops for information gathering and verification if needed. 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982F329-A01D-4AE7-8853-5C0C649C2AB9}"/>
              </a:ext>
            </a:extLst>
          </p:cNvPr>
          <p:cNvGrpSpPr/>
          <p:nvPr/>
        </p:nvGrpSpPr>
        <p:grpSpPr>
          <a:xfrm>
            <a:off x="5113129" y="1387837"/>
            <a:ext cx="5316203" cy="4912250"/>
            <a:chOff x="5938985" y="1475554"/>
            <a:chExt cx="6230280" cy="491225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868F5B0-925C-4EA0-B86D-825E6E6959A4}"/>
                </a:ext>
              </a:extLst>
            </p:cNvPr>
            <p:cNvSpPr/>
            <p:nvPr/>
          </p:nvSpPr>
          <p:spPr>
            <a:xfrm>
              <a:off x="5938985" y="1475554"/>
              <a:ext cx="639616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3FB96DE-D0DB-4AC8-8960-74AD44F41324}"/>
                </a:ext>
              </a:extLst>
            </p:cNvPr>
            <p:cNvSpPr/>
            <p:nvPr/>
          </p:nvSpPr>
          <p:spPr>
            <a:xfrm>
              <a:off x="6578601" y="1935753"/>
              <a:ext cx="780465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57CA70-E2F2-4EC2-ACE4-CB9CD713BF66}"/>
                </a:ext>
              </a:extLst>
            </p:cNvPr>
            <p:cNvSpPr/>
            <p:nvPr/>
          </p:nvSpPr>
          <p:spPr>
            <a:xfrm>
              <a:off x="8056404" y="3010357"/>
              <a:ext cx="399469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BFA0853-AAA4-4AEE-BC82-0EFB3C5F85A1}"/>
                </a:ext>
              </a:extLst>
            </p:cNvPr>
            <p:cNvSpPr/>
            <p:nvPr/>
          </p:nvSpPr>
          <p:spPr>
            <a:xfrm>
              <a:off x="8455874" y="3467429"/>
              <a:ext cx="863592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389E31B-9CED-42A6-A596-5053CE95E7E3}"/>
                </a:ext>
              </a:extLst>
            </p:cNvPr>
            <p:cNvSpPr/>
            <p:nvPr/>
          </p:nvSpPr>
          <p:spPr>
            <a:xfrm>
              <a:off x="9694183" y="4618184"/>
              <a:ext cx="780465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67ECF14-8F93-4CDD-A309-AFD752544F9F}"/>
                </a:ext>
              </a:extLst>
            </p:cNvPr>
            <p:cNvSpPr/>
            <p:nvPr/>
          </p:nvSpPr>
          <p:spPr>
            <a:xfrm>
              <a:off x="10474648" y="5265878"/>
              <a:ext cx="1041474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28D5A6B-5D64-4282-A25E-489D7AE2212E}"/>
                </a:ext>
              </a:extLst>
            </p:cNvPr>
            <p:cNvSpPr/>
            <p:nvPr/>
          </p:nvSpPr>
          <p:spPr>
            <a:xfrm>
              <a:off x="11516122" y="6022679"/>
              <a:ext cx="653143" cy="36512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0692FB2-9B3D-41C4-83AA-1F389DDC4816}"/>
                </a:ext>
              </a:extLst>
            </p:cNvPr>
            <p:cNvSpPr/>
            <p:nvPr/>
          </p:nvSpPr>
          <p:spPr>
            <a:xfrm>
              <a:off x="7359066" y="2408631"/>
              <a:ext cx="780465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693F19A-E5C4-46A1-B3E4-CEF3D0CFA523}"/>
                </a:ext>
              </a:extLst>
            </p:cNvPr>
            <p:cNvSpPr/>
            <p:nvPr/>
          </p:nvSpPr>
          <p:spPr>
            <a:xfrm>
              <a:off x="9022305" y="4198926"/>
              <a:ext cx="696630" cy="32327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87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194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Azlin Mohd Alias</dc:creator>
  <cp:lastModifiedBy>Azlin Mohd Alias</cp:lastModifiedBy>
  <cp:revision>1</cp:revision>
  <dcterms:created xsi:type="dcterms:W3CDTF">2024-01-11T06:53:07Z</dcterms:created>
  <dcterms:modified xsi:type="dcterms:W3CDTF">2024-01-11T08:38:25Z</dcterms:modified>
</cp:coreProperties>
</file>