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325" r:id="rId5"/>
    <p:sldId id="258" r:id="rId6"/>
    <p:sldId id="3327" r:id="rId7"/>
    <p:sldId id="3329" r:id="rId8"/>
    <p:sldId id="3330" r:id="rId9"/>
    <p:sldId id="2147376523" r:id="rId10"/>
    <p:sldId id="2147376524" r:id="rId11"/>
    <p:sldId id="2147376525" r:id="rId12"/>
    <p:sldId id="278" r:id="rId13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57ECB-0FAA-4EE6-BE2F-5D46ABD119B1}" v="460" dt="2023-01-26T04:32:31.818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93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6E133-4864-4C3E-8717-58E3EAFEB6F0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6F98D-AB17-4285-BD48-56A2B1144C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840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23C7EDCB-3791-9A44-D7C8-5108ECA14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6364A4C7-17A5-892F-2D1B-28BDA7A7B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DD4C4C79-DA2F-87B2-4C79-E4DD1E4FC5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B2779F-4BB0-4421-97CC-484C32E14CE7}" type="slidenum">
              <a:rPr lang="en-MY" altLang="en-US" smtClean="0"/>
              <a:pPr/>
              <a:t>9</a:t>
            </a:fld>
            <a:endParaRPr lang="en-MY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8A33-1A92-42E0-A130-714860ABC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95DBF-635E-48C2-8320-BDA6DE6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A2314-FD3F-49AA-B2F8-2036D60D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6E83A-1789-40B6-868A-714D4DB6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F2032-2A9A-43BC-BD10-5D817B56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00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A6A-4B18-45E4-A66A-5B400540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8E648-AB51-4167-92FD-D8BD4A120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517D-BF6C-4914-8A01-CB727388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43CA8-63B2-4097-A098-ABCE07A8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ED951-BCAE-451B-BBB5-5B2C5B05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524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868636-3F06-4593-BBE6-CBF6A7336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3DD98-8458-4156-9DC6-2CD6F5A53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9324B-2CD6-4B7E-87CF-E395BD12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880CA-C50F-413B-91A9-AC09D9F3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BE6CD-004F-481B-8493-9EC94122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835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A2E7-7406-47B1-B610-ACBFB028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09DBF-5215-491D-94CA-BBC1406A2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2C7FE-8CEE-40DE-8F4F-FE5096A4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4058-7455-4C2A-A110-6EED5268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15FD9-A6F8-4C30-973D-DE17AD0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365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6578-761B-45E5-BF2B-89A05BA7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4C877-8F02-4116-9172-4DC4A0AA1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2E8B3-8670-4FB1-AE31-65FABB73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7014B-863C-4188-897F-2E8169D9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94BAC-A2C4-4CF8-9052-A33C4E33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84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81E56-AD34-4211-A5EF-603074D9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E8801-4C69-4CA0-9103-A64901C0A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014B8-2549-4593-A2BA-BB4DD2414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FF004-18C6-4380-A5B3-E9D11587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CA618-76B4-4F61-971F-5ABB3A4C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C408C-D844-4F25-B8EE-436D4EAC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121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B4D6-C307-4EDC-9BB7-A1D981B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EE58D-AEC3-4A76-B548-266E123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C76D5-41F6-4F9E-94BA-8E7F2E5C0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880E4-507A-4DE5-AB51-127DAA622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EA10D-DD87-4B68-B9B7-A3F3C597C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F1BB5-C4AF-4B75-92F8-2CC6494F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98917-429C-4496-ACCC-1C513D76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0D46D-FF54-454C-8841-4AD3D858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263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534F-640B-469B-8A9F-41D62634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A6CD5-3D86-4F5A-8704-7901BA27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9EB28-F57E-40C9-BA17-1F6D824B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88CDA-9FEE-4321-B0E2-E9A361AD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0172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86300-A8F8-42CE-B7A4-EB32EDBA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23E2B-D0DC-44B2-B413-AAD05274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71-2D9B-4DBE-98E7-C8E619F9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830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F0C8-B732-4B8D-ACAF-5A62E932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8196D-678A-4622-B818-307509E41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1E982-5728-4EDE-887F-00899D9D8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729B9-E32A-44E1-B007-4BB34FDD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05288-33AD-45F8-86DA-8879F593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EC9D1-6F21-404B-91F8-000ADA54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45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BAAB-9A34-4428-BBE1-85476508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51A60-2B83-4B9B-A3B2-D92F92535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F71FE-F875-4229-A56A-78D1FDF42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D5515-4B13-4C7B-9387-87E00FFE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70ED2-8A3B-4BC7-A8D1-B26EF9E0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8C05F-C8F7-4EC6-809B-CFF9BC05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383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ECC1E-A852-4ECD-8739-D7551DF8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EB0AE-5BA3-4047-AD70-1FD0CB15B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5B3A9-98E3-44DE-A1D2-FC3C0B0DC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72557-58ED-4FEA-AAEE-F78E23CF02A5}" type="datetimeFigureOut">
              <a:rPr lang="en-MY" smtClean="0"/>
              <a:t>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09DCD-8CF5-4CE0-AF96-1A58E66F0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75B4F-7C4D-40A7-8AB6-A82E464F5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883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B79FF4-68AA-0E4C-0C68-EA45304CB138}"/>
              </a:ext>
            </a:extLst>
          </p:cNvPr>
          <p:cNvSpPr txBox="1"/>
          <p:nvPr/>
        </p:nvSpPr>
        <p:spPr>
          <a:xfrm>
            <a:off x="863600" y="1844429"/>
            <a:ext cx="10464800" cy="436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"/>
              </a:spcBef>
            </a:pPr>
            <a:r>
              <a:rPr lang="ms-MY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PROGRAM INDUKSI &amp; PEMBANGUNAN KAPASITI BAGI PEGAWAI BAHARU MPC 2023</a:t>
            </a:r>
          </a:p>
          <a:p>
            <a:pPr algn="ctr">
              <a:lnSpc>
                <a:spcPct val="115000"/>
              </a:lnSpc>
              <a:spcBef>
                <a:spcPts val="40"/>
              </a:spcBef>
            </a:pPr>
            <a:endParaRPr lang="en-MY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40"/>
              </a:spcBef>
            </a:pPr>
            <a:r>
              <a:rPr lang="ms-MY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01 - </a:t>
            </a:r>
            <a:r>
              <a:rPr lang="ms-MY" sz="3000" b="1" dirty="0">
                <a:latin typeface="Arial" panose="020B0604020202020204" pitchFamily="34" charset="0"/>
                <a:ea typeface="Arial" panose="020B0604020202020204" pitchFamily="34" charset="0"/>
              </a:rPr>
              <a:t>04</a:t>
            </a:r>
            <a:r>
              <a:rPr lang="ms-MY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Ogos 2023 (Selasa - Jumaat)</a:t>
            </a:r>
          </a:p>
          <a:p>
            <a:pPr algn="ctr">
              <a:lnSpc>
                <a:spcPct val="115000"/>
              </a:lnSpc>
              <a:spcBef>
                <a:spcPts val="40"/>
              </a:spcBef>
            </a:pPr>
            <a:r>
              <a:rPr lang="ms-MY" sz="3000" b="1" dirty="0">
                <a:latin typeface="Arial" panose="020B0604020202020204" pitchFamily="34" charset="0"/>
                <a:ea typeface="Arial" panose="020B0604020202020204" pitchFamily="34" charset="0"/>
              </a:rPr>
              <a:t>09.00 am – 5.00 pm</a:t>
            </a:r>
            <a:endParaRPr lang="ms-MY" sz="3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40"/>
              </a:spcBef>
            </a:pPr>
            <a:r>
              <a:rPr lang="ms-MY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Bilik Perdana 1</a:t>
            </a:r>
            <a:endParaRPr lang="en-MY" sz="3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7D24FC-15B7-B236-F808-E6835633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140" y="162227"/>
            <a:ext cx="3890186" cy="15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4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3DA07-69B4-46FA-AD9A-D1CC3654BB9E}"/>
              </a:ext>
            </a:extLst>
          </p:cNvPr>
          <p:cNvCxnSpPr/>
          <p:nvPr/>
        </p:nvCxnSpPr>
        <p:spPr>
          <a:xfrm>
            <a:off x="516835" y="778727"/>
            <a:ext cx="1134386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3AB0C4-EE2E-4C81-AE45-32B5E834F72F}"/>
              </a:ext>
            </a:extLst>
          </p:cNvPr>
          <p:cNvSpPr/>
          <p:nvPr/>
        </p:nvSpPr>
        <p:spPr>
          <a:xfrm>
            <a:off x="1734141" y="218977"/>
            <a:ext cx="8163339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Hari 1 : 01 </a:t>
            </a:r>
            <a:r>
              <a:rPr lang="ms-MY" sz="32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Ogos</a:t>
            </a:r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2023 (Selasa)</a:t>
            </a:r>
            <a:endParaRPr lang="en-MY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55329-8F42-4B27-AB65-CAEFA818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5450"/>
              </p:ext>
            </p:extLst>
          </p:nvPr>
        </p:nvGraphicFramePr>
        <p:xfrm>
          <a:off x="249406" y="848147"/>
          <a:ext cx="11694253" cy="574873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02967">
                  <a:extLst>
                    <a:ext uri="{9D8B030D-6E8A-4147-A177-3AD203B41FA5}">
                      <a16:colId xmlns:a16="http://schemas.microsoft.com/office/drawing/2014/main" val="392062897"/>
                    </a:ext>
                  </a:extLst>
                </a:gridCol>
                <a:gridCol w="1279469">
                  <a:extLst>
                    <a:ext uri="{9D8B030D-6E8A-4147-A177-3AD203B41FA5}">
                      <a16:colId xmlns:a16="http://schemas.microsoft.com/office/drawing/2014/main" val="3949500324"/>
                    </a:ext>
                  </a:extLst>
                </a:gridCol>
                <a:gridCol w="4706090">
                  <a:extLst>
                    <a:ext uri="{9D8B030D-6E8A-4147-A177-3AD203B41FA5}">
                      <a16:colId xmlns:a16="http://schemas.microsoft.com/office/drawing/2014/main" val="3618812533"/>
                    </a:ext>
                  </a:extLst>
                </a:gridCol>
                <a:gridCol w="1853025">
                  <a:extLst>
                    <a:ext uri="{9D8B030D-6E8A-4147-A177-3AD203B41FA5}">
                      <a16:colId xmlns:a16="http://schemas.microsoft.com/office/drawing/2014/main" val="3501093851"/>
                    </a:ext>
                  </a:extLst>
                </a:gridCol>
                <a:gridCol w="3252702">
                  <a:extLst>
                    <a:ext uri="{9D8B030D-6E8A-4147-A177-3AD203B41FA5}">
                      <a16:colId xmlns:a16="http://schemas.microsoft.com/office/drawing/2014/main" val="2101421982"/>
                    </a:ext>
                  </a:extLst>
                </a:gridCol>
              </a:tblGrid>
              <a:tr h="575559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Bil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Penceramah / PIC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Catatan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82916"/>
                  </a:ext>
                </a:extLst>
              </a:tr>
              <a:tr h="374297"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8.00 am</a:t>
                      </a:r>
                      <a:endParaRPr lang="en-MY" sz="14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Sarapan Pagi / Pendaftaran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25584"/>
                  </a:ext>
                </a:extLst>
              </a:tr>
              <a:tr h="56169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9.00 am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88900" indent="0" algn="just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Ucapan Aluan dan Selamat Datang kepada Pegawai Baru MPC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40005" algn="ctr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YBrs En Zahid</a:t>
                      </a:r>
                      <a:endParaRPr lang="en-MY" sz="14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5438"/>
                  </a:ext>
                </a:extLst>
              </a:tr>
              <a:tr h="7424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9.30 am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ct val="100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Pengenalan Perbadanan Produktiviti Malaysia (MPC)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1200" lvl="0" indent="-347663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Carta Organisasi MPC / Wilayah MPC</a:t>
                      </a:r>
                    </a:p>
                    <a:p>
                      <a:pPr marL="711200" marR="0" lvl="0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 Nilai Teras MPC  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40005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En. </a:t>
                      </a:r>
                      <a:r>
                        <a:rPr lang="en-US" sz="1400" dirty="0" err="1"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Khairizal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Laman Web / Media Sosial MPC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040" algn="ctr">
                        <a:lnSpc>
                          <a:spcPct val="100000"/>
                        </a:lnSpc>
                      </a:pPr>
                      <a:r>
                        <a:rPr lang="ms-MY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Video Korporat MPC</a:t>
                      </a: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74366"/>
                  </a:ext>
                </a:extLst>
              </a:tr>
              <a:tr h="370343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10.00 am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88900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0700"/>
                  </a:ext>
                </a:extLst>
              </a:tr>
              <a:tr h="510820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3.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10.15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0" lvl="0" indent="-185738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Sesi HRMD : Kelayakan Pegawai Kerajaan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40005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En. </a:t>
                      </a:r>
                      <a:r>
                        <a:rPr lang="en-US" sz="1400" dirty="0" err="1"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Amirol</a:t>
                      </a:r>
                      <a:endParaRPr lang="en-MY" sz="1400" dirty="0" err="1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9927"/>
                  </a:ext>
                </a:extLst>
              </a:tr>
              <a:tr h="586618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4.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11.30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Penyerahan Dokumen Pegawai Baharu</a:t>
                      </a:r>
                    </a:p>
                    <a:p>
                      <a:pPr marL="65088" marR="40005" lvl="0" indent="1095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Sesi HR : Dokumentasi Kontrak Pegawai Baharu 2023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Pn</a:t>
                      </a: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. </a:t>
                      </a:r>
                      <a:r>
                        <a:rPr lang="ms-MY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Jauza</a:t>
                      </a:r>
                      <a:endParaRPr lang="en-MY" sz="1400" dirty="0" err="1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776473"/>
                  </a:ext>
                </a:extLst>
              </a:tr>
              <a:tr h="374309"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1.00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 / Makan Tengah Hari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48"/>
                  </a:ext>
                </a:extLst>
              </a:tr>
              <a:tr h="672746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5.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2.30 </a:t>
                      </a:r>
                      <a:r>
                        <a:rPr lang="ms-MY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pm</a:t>
                      </a:r>
                      <a:endParaRPr lang="en-MY" sz="1400" dirty="0" err="1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ct val="1000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Pengambilan peralatan bagi Pegawai Baharu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1200" marR="0" lvl="0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Laptop / Access Card / Password staff portal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En. </a:t>
                      </a:r>
                      <a:r>
                        <a:rPr lang="ms-MY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Hisham</a:t>
                      </a:r>
                      <a:endParaRPr lang="en-MY" sz="1400" dirty="0" err="1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Outlook / Tams / myLearning /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eRO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eISO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eMAS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eClaim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Gaji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DDMS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33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6.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4.00 pm</a:t>
                      </a:r>
                      <a:endParaRPr lang="en-MY" sz="1400" dirty="0" err="1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Lawatan Pejabat MPC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En. </a:t>
                      </a:r>
                      <a:r>
                        <a:rPr lang="ms-MY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Afi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87800"/>
                  </a:ext>
                </a:extLst>
              </a:tr>
              <a:tr h="370252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 Tamat / Minum 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 indent="38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34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3DA07-69B4-46FA-AD9A-D1CC3654BB9E}"/>
              </a:ext>
            </a:extLst>
          </p:cNvPr>
          <p:cNvCxnSpPr/>
          <p:nvPr/>
        </p:nvCxnSpPr>
        <p:spPr>
          <a:xfrm>
            <a:off x="516835" y="778727"/>
            <a:ext cx="1134386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3AB0C4-EE2E-4C81-AE45-32B5E834F72F}"/>
              </a:ext>
            </a:extLst>
          </p:cNvPr>
          <p:cNvSpPr/>
          <p:nvPr/>
        </p:nvSpPr>
        <p:spPr>
          <a:xfrm>
            <a:off x="1734141" y="218977"/>
            <a:ext cx="8163339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Hari 2 : 02 </a:t>
            </a:r>
            <a:r>
              <a:rPr lang="ms-MY" sz="32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Ogos</a:t>
            </a:r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2023 (Rabu)</a:t>
            </a:r>
            <a:endParaRPr lang="en-MY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55329-8F42-4B27-AB65-CAEFA818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335452"/>
              </p:ext>
            </p:extLst>
          </p:nvPr>
        </p:nvGraphicFramePr>
        <p:xfrm>
          <a:off x="319311" y="891690"/>
          <a:ext cx="11541385" cy="587865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5086">
                  <a:extLst>
                    <a:ext uri="{9D8B030D-6E8A-4147-A177-3AD203B41FA5}">
                      <a16:colId xmlns:a16="http://schemas.microsoft.com/office/drawing/2014/main" val="39206289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49500324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3618812533"/>
                    </a:ext>
                  </a:extLst>
                </a:gridCol>
                <a:gridCol w="1828803">
                  <a:extLst>
                    <a:ext uri="{9D8B030D-6E8A-4147-A177-3AD203B41FA5}">
                      <a16:colId xmlns:a16="http://schemas.microsoft.com/office/drawing/2014/main" val="3501093851"/>
                    </a:ext>
                  </a:extLst>
                </a:gridCol>
                <a:gridCol w="3210182">
                  <a:extLst>
                    <a:ext uri="{9D8B030D-6E8A-4147-A177-3AD203B41FA5}">
                      <a16:colId xmlns:a16="http://schemas.microsoft.com/office/drawing/2014/main" val="2101421982"/>
                    </a:ext>
                  </a:extLst>
                </a:gridCol>
              </a:tblGrid>
              <a:tr h="490330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Bil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Penceramah / PIC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Fizikal/ Online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82916"/>
                  </a:ext>
                </a:extLst>
              </a:tr>
              <a:tr h="432268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8.00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Sarapan Pagi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25584"/>
                  </a:ext>
                </a:extLst>
              </a:tr>
              <a:tr h="73718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9.00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Perkongsian dari Bahagian PCD (I)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Pn Norhaniza</a:t>
                      </a:r>
                      <a:endParaRPr lang="en-MY" sz="1400" dirty="0" err="1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5438"/>
                  </a:ext>
                </a:extLst>
              </a:tr>
              <a:tr h="455960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10.30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88900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0700"/>
                  </a:ext>
                </a:extLst>
              </a:tr>
              <a:tr h="809826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2.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10.45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Sesi DTU : Perkongsian Peralatan ICT / Studio</a:t>
                      </a:r>
                    </a:p>
                    <a:p>
                      <a:pPr marL="623888" lvl="0" indent="-2603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Tutorial Tempahan Bilik Meeting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23888" lvl="0" indent="-2603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Tutorial Tempahan Mic Team / Zoom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En. Noor Farhan</a:t>
                      </a:r>
                      <a:endParaRPr lang="en-MY" sz="1400" dirty="0"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lvl="0" indent="0" algn="ctr" defTabSz="914400" rtl="0" eaLnBrk="1" fontAlgn="auto" latinLnBrk="0" hangingPunct="1">
                        <a:lnSpc>
                          <a:spcPts val="15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Video Penggunaan Bilik Majlis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9927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12.00 pm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1938" indent="-174625" algn="l" rtl="0" fontAlgn="base"/>
                      <a:r>
                        <a:rPr lang="ms-MY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Pengenalan Sistem DDMS ​</a:t>
                      </a:r>
                      <a:endParaRPr lang="ms-MY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536575" indent="-274638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ms-MY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Tutorial Penggunaan Sistem DDMS​</a:t>
                      </a:r>
                      <a:endParaRPr lang="ms-MY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ms-MY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Pn. Nur Faizah​</a:t>
                      </a:r>
                      <a:endParaRPr lang="ms-MY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ms-MY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Pn Norliza​</a:t>
                      </a:r>
                      <a:endParaRPr lang="ms-MY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194168"/>
                  </a:ext>
                </a:extLst>
              </a:tr>
              <a:tr h="432282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1.00 pm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 / Makan Tengah Hari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48"/>
                  </a:ext>
                </a:extLst>
              </a:tr>
              <a:tr h="685318">
                <a:tc>
                  <a:txBody>
                    <a:bodyPr/>
                    <a:lstStyle/>
                    <a:p>
                      <a:pPr marL="69850" algn="ctr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3.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2.30 </a:t>
                      </a:r>
                      <a:r>
                        <a:rPr lang="ms-MY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pm</a:t>
                      </a:r>
                      <a:endParaRPr lang="en-MY" sz="1400" dirty="0" err="1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ADM : Sesi Perkongsian Pentadbiran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66040" algn="ctr">
                        <a:lnSpc>
                          <a:spcPts val="1500"/>
                        </a:lnSpc>
                      </a:pPr>
                      <a:r>
                        <a:rPr lang="ms-MY" sz="1400" dirty="0" err="1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Pn</a:t>
                      </a:r>
                      <a:r>
                        <a:rPr lang="ms-MY" sz="140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. Siti </a:t>
                      </a:r>
                      <a:r>
                        <a:rPr lang="ms-MY" sz="1400" dirty="0" err="1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Zurianah</a:t>
                      </a:r>
                      <a:endParaRPr lang="en-MY" sz="1400" dirty="0" err="1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3303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marL="69850" algn="ctr">
                        <a:lnSpc>
                          <a:spcPts val="1500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4.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4.00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0" lvl="0" indent="-185738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UDEMY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61950" lvl="0" indent="-185738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MyLearning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Cik Aisyah </a:t>
                      </a:r>
                    </a:p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Cik Amirah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476475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 Tamat / Minum 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 indent="38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94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3DA07-69B4-46FA-AD9A-D1CC3654BB9E}"/>
              </a:ext>
            </a:extLst>
          </p:cNvPr>
          <p:cNvCxnSpPr/>
          <p:nvPr/>
        </p:nvCxnSpPr>
        <p:spPr>
          <a:xfrm>
            <a:off x="516835" y="778727"/>
            <a:ext cx="1134386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3AB0C4-EE2E-4C81-AE45-32B5E834F72F}"/>
              </a:ext>
            </a:extLst>
          </p:cNvPr>
          <p:cNvSpPr/>
          <p:nvPr/>
        </p:nvSpPr>
        <p:spPr>
          <a:xfrm>
            <a:off x="1734141" y="218977"/>
            <a:ext cx="8163339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Hari 3 : 03 Ogos 2023 (Khamis)</a:t>
            </a:r>
            <a:endParaRPr lang="en-MY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55329-8F42-4B27-AB65-CAEFA818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11696"/>
              </p:ext>
            </p:extLst>
          </p:nvPr>
        </p:nvGraphicFramePr>
        <p:xfrm>
          <a:off x="319311" y="891690"/>
          <a:ext cx="11541385" cy="584962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5086">
                  <a:extLst>
                    <a:ext uri="{9D8B030D-6E8A-4147-A177-3AD203B41FA5}">
                      <a16:colId xmlns:a16="http://schemas.microsoft.com/office/drawing/2014/main" val="39206289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49500324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3618812533"/>
                    </a:ext>
                  </a:extLst>
                </a:gridCol>
                <a:gridCol w="1828803">
                  <a:extLst>
                    <a:ext uri="{9D8B030D-6E8A-4147-A177-3AD203B41FA5}">
                      <a16:colId xmlns:a16="http://schemas.microsoft.com/office/drawing/2014/main" val="3501093851"/>
                    </a:ext>
                  </a:extLst>
                </a:gridCol>
                <a:gridCol w="3210182">
                  <a:extLst>
                    <a:ext uri="{9D8B030D-6E8A-4147-A177-3AD203B41FA5}">
                      <a16:colId xmlns:a16="http://schemas.microsoft.com/office/drawing/2014/main" val="2101421982"/>
                    </a:ext>
                  </a:extLst>
                </a:gridCol>
              </a:tblGrid>
              <a:tr h="490330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Bil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Penceramah / PIC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Fizikal/ Online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82916"/>
                  </a:ext>
                </a:extLst>
              </a:tr>
              <a:tr h="432268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8.00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Sarapan Pagi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25584"/>
                  </a:ext>
                </a:extLst>
              </a:tr>
              <a:tr h="75474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9.00 am</a:t>
                      </a:r>
                      <a:endParaRPr lang="en-MY" sz="1400" dirty="0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PCT : Sesi Perkongsian Tatacara Perolehan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Cik Nor </a:t>
                      </a:r>
                      <a:r>
                        <a:rPr lang="ms-MY" sz="1400" dirty="0" err="1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Izzati</a:t>
                      </a:r>
                      <a:endParaRPr lang="en-MY" sz="1400" dirty="0" err="1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5438"/>
                  </a:ext>
                </a:extLst>
              </a:tr>
              <a:tr h="455960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10.30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88900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0700"/>
                  </a:ext>
                </a:extLst>
              </a:tr>
              <a:tr h="719697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2.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10.45 am</a:t>
                      </a:r>
                      <a:endParaRPr lang="en-MY" sz="1400" dirty="0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Perkongsian dari Bahagian PCD (III)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Dr. </a:t>
                      </a:r>
                      <a:r>
                        <a:rPr lang="ms-MY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Mazlina</a:t>
                      </a:r>
                      <a:endParaRPr lang="en-MY" sz="1400" dirty="0" err="1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9927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11.45 am</a:t>
                      </a:r>
                      <a:endParaRPr lang="en-MY" sz="1400" dirty="0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Perkongsian dari Bahagian PCD (II)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66040" algn="ctr">
                        <a:lnSpc>
                          <a:spcPts val="1500"/>
                        </a:lnSpc>
                      </a:pPr>
                      <a:r>
                        <a:rPr lang="ms-MY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Pn</a:t>
                      </a: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. Rozita Maal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1641"/>
                  </a:ext>
                </a:extLst>
              </a:tr>
              <a:tr h="432282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1.00 pm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 / Makan Tengah Hari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48"/>
                  </a:ext>
                </a:extLst>
              </a:tr>
              <a:tr h="757890">
                <a:tc>
                  <a:txBody>
                    <a:bodyPr/>
                    <a:lstStyle/>
                    <a:p>
                      <a:pPr marL="69850" algn="ctr">
                        <a:lnSpc>
                          <a:spcPts val="152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3.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2.30 </a:t>
                      </a:r>
                      <a:r>
                        <a:rPr lang="ms-MY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pm</a:t>
                      </a:r>
                      <a:endParaRPr lang="en-MY" sz="1400" dirty="0" err="1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Perkongsian dari Bahagian TDS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Nor Idayuniza</a:t>
                      </a:r>
                      <a:endParaRPr lang="en-MY" sz="1400" dirty="0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3303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marL="69850" algn="ctr">
                        <a:lnSpc>
                          <a:spcPts val="152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4.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3.30 pm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 KEW : Sesi Perkongsian Tatacara Aset (KEW.PA) ​</a:t>
                      </a:r>
                      <a:endParaRPr lang="fi-FI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ms-MY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En. Hadi​</a:t>
                      </a:r>
                      <a:endParaRPr lang="ms-MY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67455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 Tamat / Minum 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 indent="38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69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3DA07-69B4-46FA-AD9A-D1CC3654BB9E}"/>
              </a:ext>
            </a:extLst>
          </p:cNvPr>
          <p:cNvCxnSpPr/>
          <p:nvPr/>
        </p:nvCxnSpPr>
        <p:spPr>
          <a:xfrm>
            <a:off x="516835" y="778727"/>
            <a:ext cx="1134386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3AB0C4-EE2E-4C81-AE45-32B5E834F72F}"/>
              </a:ext>
            </a:extLst>
          </p:cNvPr>
          <p:cNvSpPr/>
          <p:nvPr/>
        </p:nvSpPr>
        <p:spPr>
          <a:xfrm>
            <a:off x="1734141" y="218977"/>
            <a:ext cx="8163339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Hari 4 : 04 Ogos 2023 (Jumaat)</a:t>
            </a:r>
            <a:endParaRPr lang="en-MY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55329-8F42-4B27-AB65-CAEFA818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54022"/>
              </p:ext>
            </p:extLst>
          </p:nvPr>
        </p:nvGraphicFramePr>
        <p:xfrm>
          <a:off x="319311" y="891690"/>
          <a:ext cx="11541385" cy="576568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5086">
                  <a:extLst>
                    <a:ext uri="{9D8B030D-6E8A-4147-A177-3AD203B41FA5}">
                      <a16:colId xmlns:a16="http://schemas.microsoft.com/office/drawing/2014/main" val="39206289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49500324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3618812533"/>
                    </a:ext>
                  </a:extLst>
                </a:gridCol>
                <a:gridCol w="1828803">
                  <a:extLst>
                    <a:ext uri="{9D8B030D-6E8A-4147-A177-3AD203B41FA5}">
                      <a16:colId xmlns:a16="http://schemas.microsoft.com/office/drawing/2014/main" val="3501093851"/>
                    </a:ext>
                  </a:extLst>
                </a:gridCol>
                <a:gridCol w="3210182">
                  <a:extLst>
                    <a:ext uri="{9D8B030D-6E8A-4147-A177-3AD203B41FA5}">
                      <a16:colId xmlns:a16="http://schemas.microsoft.com/office/drawing/2014/main" val="2101421982"/>
                    </a:ext>
                  </a:extLst>
                </a:gridCol>
              </a:tblGrid>
              <a:tr h="490330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Bil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Penceramah / PIC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Fizikal/ Online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82916"/>
                  </a:ext>
                </a:extLst>
              </a:tr>
              <a:tr h="432268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8.00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Sarapan Pagi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25584"/>
                  </a:ext>
                </a:extLst>
              </a:tr>
              <a:tr h="6821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9.00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KEW : Sesi Perkongsian Tatacara Kewangan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Pn. Salia</a:t>
                      </a:r>
                      <a:endParaRPr lang="en-MY" sz="1400" dirty="0" err="1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5438"/>
                  </a:ext>
                </a:extLst>
              </a:tr>
              <a:tr h="455960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10.30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Rehat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66040" algn="ctr">
                        <a:lnSpc>
                          <a:spcPts val="1500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0700"/>
                  </a:ext>
                </a:extLst>
              </a:tr>
              <a:tr h="719697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2.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10.15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Perkongsian dari Bahagian Produktiviti Insan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Hj Zaki</a:t>
                      </a:r>
                      <a:endParaRPr lang="en-MY" sz="1400" dirty="0" err="1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9927"/>
                  </a:ext>
                </a:extLst>
              </a:tr>
              <a:tr h="725715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Arial"/>
                        </a:rPr>
                        <a:t>3.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11.15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ms-MY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 Nilai Teras MPC   ​</a:t>
                      </a:r>
                      <a:endParaRPr lang="ms-MY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ms-MY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En. Hisham</a:t>
                      </a:r>
                      <a:endParaRPr lang="ms-MY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480848"/>
                  </a:ext>
                </a:extLst>
              </a:tr>
              <a:tr h="432282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12.15 pm</a:t>
                      </a:r>
                      <a:endParaRPr lang="en-MY" sz="1400" dirty="0" err="1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Rehat / Makan Tengah Hari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48"/>
                  </a:ext>
                </a:extLst>
              </a:tr>
              <a:tr h="699832">
                <a:tc>
                  <a:txBody>
                    <a:bodyPr/>
                    <a:lstStyle/>
                    <a:p>
                      <a:pPr marL="69850" algn="ctr">
                        <a:lnSpc>
                          <a:spcPts val="152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4.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2.45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PWMPC : Pengenalan PWMPC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En. </a:t>
                      </a:r>
                      <a:r>
                        <a:rPr lang="ms-MY" sz="1400" dirty="0" err="1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Khairizal</a:t>
                      </a:r>
                      <a:endParaRPr lang="en-MY" sz="1400" dirty="0" err="1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3303"/>
                  </a:ext>
                </a:extLst>
              </a:tr>
              <a:tr h="699832">
                <a:tc>
                  <a:txBody>
                    <a:bodyPr/>
                    <a:lstStyle/>
                    <a:p>
                      <a:pPr marL="69850" algn="ctr">
                        <a:lnSpc>
                          <a:spcPts val="152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3.45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 defTabSz="896938">
                        <a:lnSpc>
                          <a:spcPct val="100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Perkongsian Penempatan Pegawai MPC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/>
                          <a:ea typeface="Arial" panose="020B0604020202020204" pitchFamily="34" charset="0"/>
                          <a:cs typeface="Times New Roman"/>
                        </a:rPr>
                        <a:t>En. Khairizal</a:t>
                      </a:r>
                      <a:endParaRPr lang="en-MY" sz="1400" dirty="0" err="1">
                        <a:effectLst/>
                        <a:latin typeface="Arial"/>
                        <a:ea typeface="Arial" panose="020B06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69039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 Tamat / Minum 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 indent="38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1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182B74-6B15-0F93-1D45-3B5091BC398E}"/>
              </a:ext>
            </a:extLst>
          </p:cNvPr>
          <p:cNvSpPr/>
          <p:nvPr/>
        </p:nvSpPr>
        <p:spPr>
          <a:xfrm>
            <a:off x="0" y="0"/>
            <a:ext cx="12192000" cy="5886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Raleway" pitchFamily="2" charset="0"/>
              </a:rPr>
              <a:t>CARTA OPERASI MPC</a:t>
            </a:r>
            <a:endParaRPr lang="en-MY" sz="2800" b="1" dirty="0">
              <a:latin typeface="Raleway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773355-1F88-B052-E437-C77D9A12E931}"/>
              </a:ext>
            </a:extLst>
          </p:cNvPr>
          <p:cNvSpPr/>
          <p:nvPr/>
        </p:nvSpPr>
        <p:spPr>
          <a:xfrm>
            <a:off x="5908519" y="1661800"/>
            <a:ext cx="346986" cy="1715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4BFE91-D472-6923-3637-847B7EBDF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1" t="16703" r="21071" b="7704"/>
          <a:stretch/>
        </p:blipFill>
        <p:spPr>
          <a:xfrm>
            <a:off x="0" y="588631"/>
            <a:ext cx="12192000" cy="62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1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F2522-E109-06DD-FA7B-F718262F1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5" t="3845" r="26984" b="30980"/>
          <a:stretch/>
        </p:blipFill>
        <p:spPr>
          <a:xfrm>
            <a:off x="4942073" y="3364579"/>
            <a:ext cx="1586637" cy="1569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182B74-6B15-0F93-1D45-3B5091BC398E}"/>
              </a:ext>
            </a:extLst>
          </p:cNvPr>
          <p:cNvSpPr/>
          <p:nvPr/>
        </p:nvSpPr>
        <p:spPr>
          <a:xfrm>
            <a:off x="0" y="0"/>
            <a:ext cx="12192000" cy="5886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Raleway" pitchFamily="2" charset="0"/>
              </a:rPr>
              <a:t>CARTA OPERASI MPC</a:t>
            </a:r>
            <a:endParaRPr lang="en-MY" sz="2800" b="1" dirty="0">
              <a:latin typeface="Raleway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773355-1F88-B052-E437-C77D9A12E931}"/>
              </a:ext>
            </a:extLst>
          </p:cNvPr>
          <p:cNvSpPr/>
          <p:nvPr/>
        </p:nvSpPr>
        <p:spPr>
          <a:xfrm>
            <a:off x="5908519" y="1661800"/>
            <a:ext cx="346986" cy="1715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4BFE91-D472-6923-3637-847B7EBDF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81" t="16703" r="21071" b="46118"/>
          <a:stretch/>
        </p:blipFill>
        <p:spPr>
          <a:xfrm>
            <a:off x="145143" y="588632"/>
            <a:ext cx="11930744" cy="28403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DB20BA-1010-5E63-8961-08E22BFF8309}"/>
              </a:ext>
            </a:extLst>
          </p:cNvPr>
          <p:cNvSpPr/>
          <p:nvPr/>
        </p:nvSpPr>
        <p:spPr>
          <a:xfrm>
            <a:off x="5952060" y="1597493"/>
            <a:ext cx="346985" cy="1831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D1FB1-4DF6-C0A5-4667-C2970AF3A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786" t="7959" r="1694" b="28477"/>
          <a:stretch/>
        </p:blipFill>
        <p:spPr>
          <a:xfrm>
            <a:off x="246739" y="3318294"/>
            <a:ext cx="1490285" cy="1569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266A48-942B-EA3E-A6FA-7AAA8E909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84" t="6042" r="3750" b="31543"/>
          <a:stretch/>
        </p:blipFill>
        <p:spPr>
          <a:xfrm>
            <a:off x="1811086" y="3349112"/>
            <a:ext cx="1259287" cy="1460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AAD31-6E8E-283F-A2E6-2D415345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925" t="14229" b="27313"/>
          <a:stretch/>
        </p:blipFill>
        <p:spPr>
          <a:xfrm>
            <a:off x="3215516" y="3309190"/>
            <a:ext cx="1762128" cy="1569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C0B215-DB9B-4F69-D9C5-DCC294D7AA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524" t="8980" r="23679" b="28301"/>
          <a:stretch/>
        </p:blipFill>
        <p:spPr>
          <a:xfrm>
            <a:off x="3522788" y="5315601"/>
            <a:ext cx="1635757" cy="150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5F9EC-7228-226C-8F43-F7A724327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5" t="7960" r="82187" b="28985"/>
          <a:stretch/>
        </p:blipFill>
        <p:spPr>
          <a:xfrm>
            <a:off x="1172742" y="5330115"/>
            <a:ext cx="1105734" cy="15001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1F5319-7818-EED6-E025-6C905B452FA0}"/>
              </a:ext>
            </a:extLst>
          </p:cNvPr>
          <p:cNvSpPr txBox="1"/>
          <p:nvPr/>
        </p:nvSpPr>
        <p:spPr>
          <a:xfrm>
            <a:off x="1004982" y="4932778"/>
            <a:ext cx="1545730" cy="369332"/>
          </a:xfrm>
          <a:prstGeom prst="rect">
            <a:avLst/>
          </a:prstGeom>
          <a:solidFill>
            <a:srgbClr val="C593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b="1" dirty="0" err="1">
                <a:solidFill>
                  <a:schemeClr val="bg1"/>
                </a:solidFill>
                <a:cs typeface="Biome" panose="020B0503030204020804" pitchFamily="34" charset="0"/>
              </a:rPr>
              <a:t>Projek</a:t>
            </a:r>
            <a:r>
              <a:rPr lang="en-MY" b="1" dirty="0">
                <a:solidFill>
                  <a:schemeClr val="bg1"/>
                </a:solidFill>
                <a:cs typeface="Biome" panose="020B0503030204020804" pitchFamily="34" charset="0"/>
              </a:rPr>
              <a:t> Khas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FCC3BC8-7098-B264-6F8F-8E40D606AB51}"/>
              </a:ext>
            </a:extLst>
          </p:cNvPr>
          <p:cNvCxnSpPr>
            <a:cxnSpLocks/>
          </p:cNvCxnSpPr>
          <p:nvPr/>
        </p:nvCxnSpPr>
        <p:spPr>
          <a:xfrm rot="5400000">
            <a:off x="-642729" y="3407806"/>
            <a:ext cx="3253860" cy="1656032"/>
          </a:xfrm>
          <a:prstGeom prst="bentConnector3">
            <a:avLst>
              <a:gd name="adj1" fmla="val -405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EEE2432-9E57-3944-5D2F-B83F5E43F61A}"/>
              </a:ext>
            </a:extLst>
          </p:cNvPr>
          <p:cNvSpPr txBox="1"/>
          <p:nvPr/>
        </p:nvSpPr>
        <p:spPr>
          <a:xfrm>
            <a:off x="3567802" y="4937956"/>
            <a:ext cx="1545730" cy="369332"/>
          </a:xfrm>
          <a:prstGeom prst="rect">
            <a:avLst/>
          </a:prstGeom>
          <a:solidFill>
            <a:srgbClr val="C593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b="1" dirty="0">
                <a:solidFill>
                  <a:schemeClr val="bg1"/>
                </a:solidFill>
                <a:cs typeface="Biome" panose="020B0503030204020804" pitchFamily="34" charset="0"/>
              </a:rPr>
              <a:t>PPPN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61B9715-E78D-0520-9BF8-6533860BE9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32982" y="4175873"/>
            <a:ext cx="3501368" cy="336300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86DEFC-2285-5234-991F-1F5D099C51A6}"/>
              </a:ext>
            </a:extLst>
          </p:cNvPr>
          <p:cNvCxnSpPr>
            <a:cxnSpLocks/>
          </p:cNvCxnSpPr>
          <p:nvPr/>
        </p:nvCxnSpPr>
        <p:spPr>
          <a:xfrm>
            <a:off x="174169" y="5849258"/>
            <a:ext cx="984059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AB58AD24-121B-903B-1237-7ECE0568C5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74" t="8980" r="49908" b="23582"/>
          <a:stretch/>
        </p:blipFill>
        <p:spPr>
          <a:xfrm>
            <a:off x="6882914" y="3395807"/>
            <a:ext cx="1701586" cy="17195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7F6F33-DE8E-0FD8-7957-2D5DFD82F2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63" t="7959" r="55191" b="35087"/>
          <a:stretch/>
        </p:blipFill>
        <p:spPr>
          <a:xfrm>
            <a:off x="9859807" y="3377195"/>
            <a:ext cx="1327901" cy="16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7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182B74-6B15-0F93-1D45-3B5091BC398E}"/>
              </a:ext>
            </a:extLst>
          </p:cNvPr>
          <p:cNvSpPr/>
          <p:nvPr/>
        </p:nvSpPr>
        <p:spPr>
          <a:xfrm>
            <a:off x="0" y="0"/>
            <a:ext cx="12192000" cy="5886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Raleway" pitchFamily="2" charset="0"/>
              </a:rPr>
              <a:t>CARTA OPERASI MPC</a:t>
            </a:r>
            <a:endParaRPr lang="en-MY" sz="2800" b="1" dirty="0">
              <a:latin typeface="Raleway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62E89A-1A7C-C0FE-82E2-B1CD4DC177B9}"/>
              </a:ext>
            </a:extLst>
          </p:cNvPr>
          <p:cNvSpPr/>
          <p:nvPr/>
        </p:nvSpPr>
        <p:spPr>
          <a:xfrm>
            <a:off x="11817860" y="5432321"/>
            <a:ext cx="216310" cy="588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289E5D-D787-6C4D-1982-A17A32B22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31" t="17178" r="27173" b="26766"/>
          <a:stretch/>
        </p:blipFill>
        <p:spPr>
          <a:xfrm>
            <a:off x="1446040" y="3540236"/>
            <a:ext cx="2039815" cy="2004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CDAF57-1608-8903-3462-58712A77F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" t="14229" r="81904" b="29715"/>
          <a:stretch/>
        </p:blipFill>
        <p:spPr>
          <a:xfrm>
            <a:off x="5242094" y="3452499"/>
            <a:ext cx="1896255" cy="2004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ECF94C-F66D-7E16-7925-FA58B57A9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30" t="8980" r="793" b="22053"/>
          <a:stretch/>
        </p:blipFill>
        <p:spPr>
          <a:xfrm>
            <a:off x="8344305" y="3429001"/>
            <a:ext cx="1381747" cy="16844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3D7A0-89A8-53DC-0F24-8DAB0BCB9F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44" t="55899" r="23625" b="8549"/>
          <a:stretch/>
        </p:blipFill>
        <p:spPr>
          <a:xfrm>
            <a:off x="881962" y="669784"/>
            <a:ext cx="10674573" cy="2716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9D3247-68DC-1217-7290-4E57A8AC69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69" t="3696" r="6386" b="28046"/>
          <a:stretch/>
        </p:blipFill>
        <p:spPr>
          <a:xfrm>
            <a:off x="9246618" y="5214893"/>
            <a:ext cx="1499341" cy="1645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EBB4C-0BB0-8983-1F8B-38C6D717E0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74" t="1293" r="4227" b="-1"/>
          <a:stretch/>
        </p:blipFill>
        <p:spPr>
          <a:xfrm>
            <a:off x="7560752" y="5156551"/>
            <a:ext cx="1567105" cy="1632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80068-058E-10CC-95E5-47183003D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875" y="5169280"/>
            <a:ext cx="1264295" cy="16199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16232A-28B3-1589-71FF-4E7465FEB6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57" t="3844" r="79764" b="26812"/>
          <a:stretch/>
        </p:blipFill>
        <p:spPr>
          <a:xfrm>
            <a:off x="10015590" y="3362865"/>
            <a:ext cx="1600326" cy="18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2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>
            <a:extLst>
              <a:ext uri="{FF2B5EF4-FFF2-40B4-BE49-F238E27FC236}">
                <a16:creationId xmlns:a16="http://schemas.microsoft.com/office/drawing/2014/main" id="{6EF8B749-EBC8-5D78-A0F4-449A1C7B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r="12953" b="15344"/>
          <a:stretch>
            <a:fillRect/>
          </a:stretch>
        </p:blipFill>
        <p:spPr bwMode="auto">
          <a:xfrm>
            <a:off x="0" y="0"/>
            <a:ext cx="1225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>
            <a:extLst>
              <a:ext uri="{FF2B5EF4-FFF2-40B4-BE49-F238E27FC236}">
                <a16:creationId xmlns:a16="http://schemas.microsoft.com/office/drawing/2014/main" id="{B5B44D3F-AD4F-CB68-DF32-85676E6D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18"/>
          <a:stretch>
            <a:fillRect/>
          </a:stretch>
        </p:blipFill>
        <p:spPr bwMode="auto">
          <a:xfrm>
            <a:off x="6723063" y="3327400"/>
            <a:ext cx="4678362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2" descr="https://i1.wp.com/testautomationresources.com/wp-content/uploads/2018/09/q-and-a-icon-21627.png?fit=429%2C386&amp;ssl=1">
            <a:extLst>
              <a:ext uri="{FF2B5EF4-FFF2-40B4-BE49-F238E27FC236}">
                <a16:creationId xmlns:a16="http://schemas.microsoft.com/office/drawing/2014/main" id="{83FF55A5-6053-289D-30F3-08BDC371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1511300"/>
            <a:ext cx="481488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6b8cd9-bd1b-42be-9ead-ac23b289fc1b" xsi:nil="true"/>
    <lcf76f155ced4ddcb4097134ff3c332f xmlns="3f1d728e-57ea-4c34-b3d0-9e97becd9f0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16BCCC6F99D4CB616B96521AC6050" ma:contentTypeVersion="13" ma:contentTypeDescription="Create a new document." ma:contentTypeScope="" ma:versionID="726dc414fde35c6662e3d89dc0860cfb">
  <xsd:schema xmlns:xsd="http://www.w3.org/2001/XMLSchema" xmlns:xs="http://www.w3.org/2001/XMLSchema" xmlns:p="http://schemas.microsoft.com/office/2006/metadata/properties" xmlns:ns2="3f1d728e-57ea-4c34-b3d0-9e97becd9f02" xmlns:ns3="076b8cd9-bd1b-42be-9ead-ac23b289fc1b" targetNamespace="http://schemas.microsoft.com/office/2006/metadata/properties" ma:root="true" ma:fieldsID="e8bfc63893379a183b73e93da497d6c3" ns2:_="" ns3:_="">
    <xsd:import namespace="3f1d728e-57ea-4c34-b3d0-9e97becd9f02"/>
    <xsd:import namespace="076b8cd9-bd1b-42be-9ead-ac23b289fc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d728e-57ea-4c34-b3d0-9e97becd9f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0d97803-e3ee-4198-a376-86e8196c94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b8cd9-bd1b-42be-9ead-ac23b289fc1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36434b0-f657-4e0e-a382-db1553d4ed94}" ma:internalName="TaxCatchAll" ma:showField="CatchAllData" ma:web="076b8cd9-bd1b-42be-9ead-ac23b289fc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A36EFE-039F-4720-B312-D0562143EE92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3f1d728e-57ea-4c34-b3d0-9e97becd9f02"/>
    <ds:schemaRef ds:uri="http://schemas.openxmlformats.org/package/2006/metadata/core-properties"/>
    <ds:schemaRef ds:uri="076b8cd9-bd1b-42be-9ead-ac23b289fc1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48C838F-CAC4-4217-B300-F5C73C2F4B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C474B8-0EB6-4E16-A9CD-D475DE62B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d728e-57ea-4c34-b3d0-9e97becd9f02"/>
    <ds:schemaRef ds:uri="076b8cd9-bd1b-42be-9ead-ac23b289fc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557</Words>
  <Application>Microsoft Office PowerPoint</Application>
  <PresentationFormat>Widescreen</PresentationFormat>
  <Paragraphs>171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Raleway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Hisham Nordin</dc:creator>
  <cp:lastModifiedBy>Muhammad Hisham Nordin</cp:lastModifiedBy>
  <cp:revision>518</cp:revision>
  <cp:lastPrinted>2023-01-31T07:43:22Z</cp:lastPrinted>
  <dcterms:created xsi:type="dcterms:W3CDTF">2022-03-26T01:23:46Z</dcterms:created>
  <dcterms:modified xsi:type="dcterms:W3CDTF">2023-07-05T07:21:29Z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0x01010083116BCCC6F99D4CB616B96521AC6050</vt:lpwstr>
  </property>
  <property fmtid="{D5CDD505-2E9C-101B-9397-08002B2CF9AE}" pid="3" name="MediaServiceImageTags">
    <vt:lpwstr/>
  </property>
</Properties>
</file>