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3" r:id="rId4"/>
    <p:sldId id="272" r:id="rId5"/>
    <p:sldId id="271" r:id="rId6"/>
    <p:sldId id="274" r:id="rId7"/>
  </p:sldIdLst>
  <p:sldSz cx="12192000" cy="6858000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4939-E32D-11E2-692D-B5A626F61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1123E7-7D20-8FFA-2CDB-118B7FF25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C9D36-7BB0-5220-09EC-9DAD750A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B6D9A-E995-51DF-1828-1CAB7CD58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88088-3DFF-BE68-8C68-D4C8C29AA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960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9B610-741F-3BDD-1F54-E740AD07B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E1CA0-5E81-5FFE-EBCA-D14C7488D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BA8DA-F2B9-A3E4-0C1D-ACE7650E4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384A3-1936-E755-2BCD-25BF29ABA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C2D80-575F-5994-74E0-9E994A080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81625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FFD6CB-340C-038E-FF23-CF395F447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49B76C-7DB4-352D-D7E1-A489DF9AD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BCFF3-42B0-F5C4-DA2B-971A1610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12726-9327-21F8-98BD-2CA4449D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0E173-D6E2-CACE-F08C-DD4ABF91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4135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23B00-8185-8FDF-4772-5DB7CE14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276E2-9A10-681B-1D97-133646B44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B034A-F74B-7A97-8F6E-A9AF8ECE3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FAF1-786B-12F6-2475-886F1E8C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D7B21-F498-D147-47AC-3E5E8CC8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3455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666A-E11F-0F29-046B-5FCB2389B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1EAB7-8C8D-5299-A3F3-951B647B7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66C88-AF80-1A72-56B6-43E363B0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F81E2-BF5A-87CD-6905-D1D3B3B0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E49EF-8253-D009-4789-C350DAD1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828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FC8B-9F32-6023-EEDE-A0F27910D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2746A-3B7A-95B9-1FD3-33119F78A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07AF53-A991-D3FB-F7F9-E4F20DD54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AED79-9C3D-DF45-3373-56D5BC65D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A4F09-94D2-3C25-A7A0-BDD236F16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2BE2B-F53E-C840-76F4-7DD09F403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9367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0D69-3C89-86C4-A40A-61D17A3B0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BE148-4BD1-5878-19FC-4BC858608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F11284-6089-4468-EB71-C705A99BB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785B9C-53D7-6107-0880-0D6FBA9A7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281176-9BB6-834B-2B40-2D0381EBFA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216E82-9737-B0FC-3C51-F90C60659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9E589A-7471-49EC-C9DB-5A888444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F41E54-8A71-0BAD-1975-36E7CCB5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5335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A4A9-583A-3F69-14EE-88A21C6D3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9CA9F-7E08-141E-5A32-299CA297C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9311E-A850-3C7B-7607-14561959E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93A13-CC05-C3A8-A879-4222D87A9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7979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DCB9D9-68E4-9F46-7065-E23E12F3A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C0586B-F1C5-F196-8CB2-697589FF8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850BA-31E6-622B-7055-7B66E7D97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3975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DE47E-5C79-6049-A6B1-F5082E54C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E4395-359C-6DA5-B267-D5DD4B64C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B39CF-64C3-DDBF-AC93-D5092EA60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65812-51DE-0F2B-8610-F37223904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60A6D-B54E-6356-5D5F-B4458F99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65E58-B506-2498-5CD3-35747D8B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7854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2F9F2-364C-2B3F-C1C3-FC957B4F3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579F6B-1C28-981E-A219-6341C5C79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271FE-50EF-5B8E-694B-49B2FD3D2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E653F-0CDC-118F-32BB-05769365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41524-4FFB-2CEF-99EE-462CC7A2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67613-655C-CBC3-70CA-6C6B4860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459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482073-60B8-F219-9CC4-C7CC513B0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24EE5-2544-A2FB-0410-F9C52DB09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ABB9-3566-5309-67D3-2CE2BB87E1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5281C-D5E3-4FFD-9CBD-F3C7E8B89F09}" type="datetimeFigureOut">
              <a:rPr lang="ms-MY" smtClean="0"/>
              <a:t>5/07/2023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64427-FC9A-335C-4137-E803D89D8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E8FA-E2E5-C13F-0615-78895C7CA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9D4AF-629F-49EA-86FD-B1C9CD9040A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6820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020AA9-4B35-4943-857D-B784E1D1EB2F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FOR DEVELOPMENT OF GUIDELINE ON PERFORMANCE-BASED CONTRACT FOR CLEANING INDUSTRY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9C99723-DBCC-4DCB-947A-03D75622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4265" y="6356350"/>
            <a:ext cx="514787" cy="365125"/>
          </a:xfrm>
        </p:spPr>
        <p:txBody>
          <a:bodyPr/>
          <a:lstStyle/>
          <a:p>
            <a:fld id="{1AC2EB7C-EFCE-4B63-A64D-E1464A25AA14}" type="slidenum">
              <a:rPr lang="en-MY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B1047EF-62E1-65B4-EBEE-C177AB2F7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104521"/>
              </p:ext>
            </p:extLst>
          </p:nvPr>
        </p:nvGraphicFramePr>
        <p:xfrm>
          <a:off x="365338" y="1032065"/>
          <a:ext cx="11507794" cy="3596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914">
                  <a:extLst>
                    <a:ext uri="{9D8B030D-6E8A-4147-A177-3AD203B41FA5}">
                      <a16:colId xmlns:a16="http://schemas.microsoft.com/office/drawing/2014/main" val="2261102398"/>
                    </a:ext>
                  </a:extLst>
                </a:gridCol>
                <a:gridCol w="8246951">
                  <a:extLst>
                    <a:ext uri="{9D8B030D-6E8A-4147-A177-3AD203B41FA5}">
                      <a16:colId xmlns:a16="http://schemas.microsoft.com/office/drawing/2014/main" val="2888884078"/>
                    </a:ext>
                  </a:extLst>
                </a:gridCol>
                <a:gridCol w="2686929">
                  <a:extLst>
                    <a:ext uri="{9D8B030D-6E8A-4147-A177-3AD203B41FA5}">
                      <a16:colId xmlns:a16="http://schemas.microsoft.com/office/drawing/2014/main" val="33056004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guidelines and mechanisms for implementing performance-based contracts in the cleaning industry.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 &amp; 2 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82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Gather insights from ministries and cleaning industry stakeholders regarding the adopted and adapted </a:t>
                      </a:r>
                      <a:r>
                        <a:rPr lang="ms-MY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guidelines and mechanisms.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June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010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Refine the guidelines and mechanisms based on stakeholder feedback.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3 &amp; 4 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4659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Present the performance-based contract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proposal to the Minister of Economy</a:t>
                      </a:r>
                      <a:endParaRPr lang="ms-MY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 Aug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49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Refine the Implementation Mechanism based on Feedback from YB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2 Aug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45563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E4A6CAD-8DB4-56F1-3DC3-3DD8FBACBC31}"/>
              </a:ext>
            </a:extLst>
          </p:cNvPr>
          <p:cNvSpPr/>
          <p:nvPr/>
        </p:nvSpPr>
        <p:spPr>
          <a:xfrm>
            <a:off x="450166" y="3587262"/>
            <a:ext cx="11348360" cy="590843"/>
          </a:xfrm>
          <a:prstGeom prst="rect">
            <a:avLst/>
          </a:prstGeom>
          <a:noFill/>
          <a:ln w="285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176573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5845B185-E350-75EB-F6CE-E3C2F586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128" y="6304640"/>
            <a:ext cx="578069" cy="4745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10E0F-BDFE-456D-8A66-5247D5EBB675}" type="slidenum">
              <a:rPr kumimoji="0" lang="en-MY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MY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BC99A2F2-47E7-97D8-E4D1-59318BA0F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274693"/>
              </p:ext>
            </p:extLst>
          </p:nvPr>
        </p:nvGraphicFramePr>
        <p:xfrm>
          <a:off x="346124" y="1130090"/>
          <a:ext cx="11484805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6686">
                  <a:extLst>
                    <a:ext uri="{9D8B030D-6E8A-4147-A177-3AD203B41FA5}">
                      <a16:colId xmlns:a16="http://schemas.microsoft.com/office/drawing/2014/main" val="2261102398"/>
                    </a:ext>
                  </a:extLst>
                </a:gridCol>
                <a:gridCol w="8813898">
                  <a:extLst>
                    <a:ext uri="{9D8B030D-6E8A-4147-A177-3AD203B41FA5}">
                      <a16:colId xmlns:a16="http://schemas.microsoft.com/office/drawing/2014/main" val="2888884078"/>
                    </a:ext>
                  </a:extLst>
                </a:gridCol>
                <a:gridCol w="2124221">
                  <a:extLst>
                    <a:ext uri="{9D8B030D-6E8A-4147-A177-3AD203B41FA5}">
                      <a16:colId xmlns:a16="http://schemas.microsoft.com/office/drawing/2014/main" val="1888624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draft mechanisms to implement a PWM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 &amp; 2 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82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Gather feedback from industry stakeholders on the implementation of PWM 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June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010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Refine the mechanisms to implement the PWM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Progress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3 July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4659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 wage tiers and criteria for progression, including skill and competency frameworks</a:t>
                      </a:r>
                      <a:endParaRPr lang="ms-MY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4 July</a:t>
                      </a:r>
                      <a:endParaRPr lang="ms-MY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382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Strengthen training and upskilling programmes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4 July</a:t>
                      </a:r>
                      <a:endParaRPr lang="ms-MY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002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Presentation to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Minister of Economy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 Aug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49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Refine the implementation mechanism based on feedback from YB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2 Aug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45563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5B1548A1-CDEE-CD4C-9759-AF1C20D832B9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FOR DEVELOPMENT OF UPSKILLING PROGRAMMES AND PROGRESSIVE WAGE MODEL (PWM) FOR CLEANING INDUSTRY WORKERS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57CB9B-203A-FDA7-8BAA-57D6FB4F3CC8}"/>
              </a:ext>
            </a:extLst>
          </p:cNvPr>
          <p:cNvSpPr/>
          <p:nvPr/>
        </p:nvSpPr>
        <p:spPr>
          <a:xfrm>
            <a:off x="414346" y="2976472"/>
            <a:ext cx="11348360" cy="590843"/>
          </a:xfrm>
          <a:prstGeom prst="rect">
            <a:avLst/>
          </a:prstGeom>
          <a:noFill/>
          <a:ln w="285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6504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020AA9-4B35-4943-857D-B784E1D1EB2F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FOR DEVELOPMENT OF FINANCIAL FRAMEWORK FOR TECHNOLOGY ADOPTION FOR CLEANING INDUSTRY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9C99723-DBCC-4DCB-947A-03D75622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4265" y="6356350"/>
            <a:ext cx="514787" cy="365125"/>
          </a:xfrm>
        </p:spPr>
        <p:txBody>
          <a:bodyPr/>
          <a:lstStyle/>
          <a:p>
            <a:fld id="{1AC2EB7C-EFCE-4B63-A64D-E1464A25AA14}" type="slidenum">
              <a:rPr lang="en-MY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B1047EF-62E1-65B4-EBEE-C177AB2F7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62142"/>
              </p:ext>
            </p:extLst>
          </p:nvPr>
        </p:nvGraphicFramePr>
        <p:xfrm>
          <a:off x="285832" y="1032065"/>
          <a:ext cx="11620336" cy="3992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914">
                  <a:extLst>
                    <a:ext uri="{9D8B030D-6E8A-4147-A177-3AD203B41FA5}">
                      <a16:colId xmlns:a16="http://schemas.microsoft.com/office/drawing/2014/main" val="2261102398"/>
                    </a:ext>
                  </a:extLst>
                </a:gridCol>
                <a:gridCol w="8607811">
                  <a:extLst>
                    <a:ext uri="{9D8B030D-6E8A-4147-A177-3AD203B41FA5}">
                      <a16:colId xmlns:a16="http://schemas.microsoft.com/office/drawing/2014/main" val="2888884078"/>
                    </a:ext>
                  </a:extLst>
                </a:gridCol>
                <a:gridCol w="2438611">
                  <a:extLst>
                    <a:ext uri="{9D8B030D-6E8A-4147-A177-3AD203B41FA5}">
                      <a16:colId xmlns:a16="http://schemas.microsoft.com/office/drawing/2014/main" val="33056004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an analysis of the cleaning industry, including current trends, challenges, and opportunities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 &amp; 2 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82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Gather insights from key stakeholders to understand their needs, concerns, and expectations regarding technology adoption and financial support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June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010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Design a financial framework that addresses the specific requirements of the cleaning industry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3 &amp; 4 June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4659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Refine the financial framework</a:t>
                      </a:r>
                      <a:endParaRPr lang="ms-MY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3 July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843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Present the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proposal to the Minister of Economy</a:t>
                      </a:r>
                      <a:endParaRPr lang="ms-MY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 Aug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49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Refine the Implementation Mechanism based on Feedback from YB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2 Aug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45563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5793DCFD-3EA1-88AC-8381-B39EFC8191E6}"/>
              </a:ext>
            </a:extLst>
          </p:cNvPr>
          <p:cNvSpPr/>
          <p:nvPr/>
        </p:nvSpPr>
        <p:spPr>
          <a:xfrm>
            <a:off x="423298" y="3880119"/>
            <a:ext cx="11348360" cy="312053"/>
          </a:xfrm>
          <a:prstGeom prst="rect">
            <a:avLst/>
          </a:prstGeom>
          <a:noFill/>
          <a:ln w="285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41148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020AA9-4B35-4943-857D-B784E1D1EB2F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FOR PILOT PROJECT AT SELECTED PREMISES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9C99723-DBCC-4DCB-947A-03D75622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4265" y="6356350"/>
            <a:ext cx="514787" cy="365125"/>
          </a:xfrm>
        </p:spPr>
        <p:txBody>
          <a:bodyPr/>
          <a:lstStyle/>
          <a:p>
            <a:fld id="{1AC2EB7C-EFCE-4B63-A64D-E1464A25AA14}" type="slidenum">
              <a:rPr lang="en-MY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B1047EF-62E1-65B4-EBEE-C177AB2F7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028157"/>
              </p:ext>
            </p:extLst>
          </p:nvPr>
        </p:nvGraphicFramePr>
        <p:xfrm>
          <a:off x="365338" y="1032065"/>
          <a:ext cx="11620336" cy="3078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914">
                  <a:extLst>
                    <a:ext uri="{9D8B030D-6E8A-4147-A177-3AD203B41FA5}">
                      <a16:colId xmlns:a16="http://schemas.microsoft.com/office/drawing/2014/main" val="2261102398"/>
                    </a:ext>
                  </a:extLst>
                </a:gridCol>
                <a:gridCol w="9221514">
                  <a:extLst>
                    <a:ext uri="{9D8B030D-6E8A-4147-A177-3AD203B41FA5}">
                      <a16:colId xmlns:a16="http://schemas.microsoft.com/office/drawing/2014/main" val="2888884078"/>
                    </a:ext>
                  </a:extLst>
                </a:gridCol>
                <a:gridCol w="1824908">
                  <a:extLst>
                    <a:ext uri="{9D8B030D-6E8A-4147-A177-3AD203B41FA5}">
                      <a16:colId xmlns:a16="http://schemas.microsoft.com/office/drawing/2014/main" val="33056004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a suitable location or group for conducting a pilot project</a:t>
                      </a:r>
                      <a:endParaRPr lang="ms-MY" sz="200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 – Dec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617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 the framework/ model on a smaller scale in the selected setting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 – Dec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689766"/>
                  </a:ext>
                </a:extLst>
              </a:tr>
              <a:tr h="154701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and evaluate the impact of the model on wages and worker outcomes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171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 data and feedback to assess the effectiveness of the model in a real-world scenario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622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Refine the mechanism based on the Pilot Project</a:t>
                      </a: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2609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Rollout Nationwide Implementation.</a:t>
                      </a:r>
                      <a:endParaRPr lang="ms-MY" sz="20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611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17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020AA9-4B35-4943-857D-B784E1D1EB2F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TO CONDUCT REGULATORY IMPACT ANALYSIS (RIA) (1/2)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9C99723-DBCC-4DCB-947A-03D75622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4265" y="6356350"/>
            <a:ext cx="514787" cy="365125"/>
          </a:xfrm>
        </p:spPr>
        <p:txBody>
          <a:bodyPr/>
          <a:lstStyle/>
          <a:p>
            <a:fld id="{1AC2EB7C-EFCE-4B63-A64D-E1464A25AA14}" type="slidenum">
              <a:rPr lang="en-MY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B1047EF-62E1-65B4-EBEE-C177AB2F7D55}"/>
              </a:ext>
            </a:extLst>
          </p:cNvPr>
          <p:cNvGraphicFramePr>
            <a:graphicFrameLocks noGrp="1"/>
          </p:cNvGraphicFramePr>
          <p:nvPr/>
        </p:nvGraphicFramePr>
        <p:xfrm>
          <a:off x="285832" y="1405191"/>
          <a:ext cx="11620336" cy="4937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914">
                  <a:extLst>
                    <a:ext uri="{9D8B030D-6E8A-4147-A177-3AD203B41FA5}">
                      <a16:colId xmlns:a16="http://schemas.microsoft.com/office/drawing/2014/main" val="2261102398"/>
                    </a:ext>
                  </a:extLst>
                </a:gridCol>
                <a:gridCol w="8992539">
                  <a:extLst>
                    <a:ext uri="{9D8B030D-6E8A-4147-A177-3AD203B41FA5}">
                      <a16:colId xmlns:a16="http://schemas.microsoft.com/office/drawing/2014/main" val="2888884078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val="33056004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Pre-Commencement</a:t>
                      </a:r>
                    </a:p>
                    <a:p>
                      <a:pPr marL="396875" indent="-285750"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Kick-off Meeting including scoping &amp; planning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689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and Information Gathering</a:t>
                      </a: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existing framework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171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Submission of Digital Regulatory Notification (DRN)</a:t>
                      </a: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ms-MY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61445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RIS Assessment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RIS Assessment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64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Element 1: Problem Statement</a:t>
                      </a:r>
                      <a:endParaRPr lang="ms-MY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4025" indent="-34290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Identification of issues, data and other supporting evidence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W3-4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84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Element 2: Objectives</a:t>
                      </a:r>
                    </a:p>
                    <a:p>
                      <a:pPr marL="457200" indent="-34290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Identifying objectives for the intervention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W3-4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004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Element 3: Options</a:t>
                      </a:r>
                    </a:p>
                    <a:p>
                      <a:pPr marL="457200" indent="-28575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Identifying options including status quo, regulatory, and non-regulatory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W3-4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678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Element 4: Impact Analysis</a:t>
                      </a:r>
                      <a:endParaRPr lang="ms-MY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-28575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Identifying costs and benefits associated to the intervention 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W4 – September W4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24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750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020AA9-4B35-4943-857D-B784E1D1EB2F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TO CONDUCT REGULATORY IMPACT ANALYSIS (RIA) (2/2)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9C99723-DBCC-4DCB-947A-03D75622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4265" y="6356350"/>
            <a:ext cx="514787" cy="365125"/>
          </a:xfrm>
        </p:spPr>
        <p:txBody>
          <a:bodyPr/>
          <a:lstStyle/>
          <a:p>
            <a:fld id="{1AC2EB7C-EFCE-4B63-A64D-E1464A25AA14}" type="slidenum">
              <a:rPr lang="en-MY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B1047EF-62E1-65B4-EBEE-C177AB2F7D55}"/>
              </a:ext>
            </a:extLst>
          </p:cNvPr>
          <p:cNvGraphicFramePr>
            <a:graphicFrameLocks noGrp="1"/>
          </p:cNvGraphicFramePr>
          <p:nvPr/>
        </p:nvGraphicFramePr>
        <p:xfrm>
          <a:off x="285832" y="1357185"/>
          <a:ext cx="11620336" cy="4295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914">
                  <a:extLst>
                    <a:ext uri="{9D8B030D-6E8A-4147-A177-3AD203B41FA5}">
                      <a16:colId xmlns:a16="http://schemas.microsoft.com/office/drawing/2014/main" val="2261102398"/>
                    </a:ext>
                  </a:extLst>
                </a:gridCol>
                <a:gridCol w="8992539">
                  <a:extLst>
                    <a:ext uri="{9D8B030D-6E8A-4147-A177-3AD203B41FA5}">
                      <a16:colId xmlns:a16="http://schemas.microsoft.com/office/drawing/2014/main" val="2888884078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val="33056004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555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 RIS Assessment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11125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RIS Assessment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64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Element 5: Consultation </a:t>
                      </a: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(Minimum 30 days, UPC/other platforms)</a:t>
                      </a:r>
                      <a:endParaRPr lang="ms-MY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17525" indent="-28575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/>
                          <a:ea typeface="Calibri" panose="020F0502020204030204" pitchFamily="34" charset="0"/>
                          <a:cs typeface="Arial"/>
                        </a:rPr>
                        <a:t>Preparation of consultation documents (proposal, questionnaires, slide deck etc.)</a:t>
                      </a:r>
                    </a:p>
                    <a:p>
                      <a:pPr marL="517525" indent="-28575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/>
                          <a:ea typeface="Calibri" panose="020F0502020204030204" pitchFamily="34" charset="0"/>
                          <a:cs typeface="Arial"/>
                        </a:rPr>
                        <a:t>Conducting consultation with key stakeholders</a:t>
                      </a:r>
                      <a:endParaRPr lang="ms-MY" sz="2000" b="0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 - November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372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Element 6: Conclusion and Recommendation </a:t>
                      </a:r>
                      <a:endParaRPr lang="ms-MY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018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+mj-lt"/>
                        <a:buNone/>
                      </a:pPr>
                      <a:r>
                        <a:rPr lang="ms-MY" sz="20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Element 7: Strategy for Implementation </a:t>
                      </a:r>
                    </a:p>
                    <a:p>
                      <a:pPr marL="517525" indent="-34290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ms-MY" sz="20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Preparation of communication, enforcement and monitoring &amp; evaluation plan 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Novermber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496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0" i="0" u="none" strike="noStrike" dirty="0">
                          <a:effectLst/>
                          <a:latin typeface="Arial"/>
                          <a:ea typeface="Calibri" panose="020F0502020204030204" pitchFamily="34" charset="0"/>
                          <a:cs typeface="Arial"/>
                        </a:rPr>
                        <a:t>RIS Adequacy </a:t>
                      </a:r>
                      <a:r>
                        <a:rPr lang="ms-MY" sz="2000" b="0" i="0" u="none" strike="noStrike">
                          <a:effectLst/>
                          <a:latin typeface="Arial"/>
                          <a:ea typeface="Calibri" panose="020F0502020204030204" pitchFamily="34" charset="0"/>
                          <a:cs typeface="Arial"/>
                        </a:rPr>
                        <a:t>Assessment </a:t>
                      </a:r>
                      <a:endParaRPr lang="ms-MY" sz="2000" b="0" i="0" u="none" strike="noStrike" dirty="0">
                        <a:effectLst/>
                        <a:latin typeface="Arial"/>
                        <a:cs typeface="Arial"/>
                      </a:endParaRP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484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ms-MY" sz="2000" b="0" i="0" u="none" strike="noStrike" dirty="0">
                          <a:effectLst/>
                          <a:latin typeface="Arial"/>
                          <a:cs typeface="Arial"/>
                        </a:rPr>
                        <a:t>Presentation of RIS findings [PEMUDAH]</a:t>
                      </a:r>
                    </a:p>
                  </a:txBody>
                  <a:tcPr marL="4915" marR="4915" marT="49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December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858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027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626</Words>
  <Application>Microsoft Office PowerPoint</Application>
  <PresentationFormat>Widescreen</PresentationFormat>
  <Paragraphs>153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Rozitah Ma'al</dc:creator>
  <cp:lastModifiedBy>Rozitah Ma'al</cp:lastModifiedBy>
  <cp:revision>26</cp:revision>
  <dcterms:created xsi:type="dcterms:W3CDTF">2023-06-12T02:01:33Z</dcterms:created>
  <dcterms:modified xsi:type="dcterms:W3CDTF">2023-07-06T02:54:10Z</dcterms:modified>
</cp:coreProperties>
</file>