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4" r:id="rId2"/>
    <p:sldId id="265" r:id="rId3"/>
    <p:sldId id="258" r:id="rId4"/>
    <p:sldId id="260" r:id="rId5"/>
    <p:sldId id="261" r:id="rId6"/>
    <p:sldId id="262" r:id="rId7"/>
    <p:sldId id="263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F5A25FD-1FE8-4AF7-B402-163FD5A8DF56}" v="19" dt="2023-06-02T05:20:07.77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29" autoAdjust="0"/>
    <p:restoredTop sz="94660"/>
  </p:normalViewPr>
  <p:slideViewPr>
    <p:cSldViewPr snapToGrid="0">
      <p:cViewPr varScale="1">
        <p:scale>
          <a:sx n="68" d="100"/>
          <a:sy n="68" d="100"/>
        </p:scale>
        <p:origin x="69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ik Haneez Amizan Nik Rosdi" userId="9839a3d1-4846-4a90-bf43-39aa6da82f18" providerId="ADAL" clId="{CF5A25FD-1FE8-4AF7-B402-163FD5A8DF56}"/>
    <pc:docChg chg="undo custSel addSld delSld modSld sldOrd">
      <pc:chgData name="Nik Haneez Amizan Nik Rosdi" userId="9839a3d1-4846-4a90-bf43-39aa6da82f18" providerId="ADAL" clId="{CF5A25FD-1FE8-4AF7-B402-163FD5A8DF56}" dt="2023-06-06T07:24:21.302" v="1574" actId="20577"/>
      <pc:docMkLst>
        <pc:docMk/>
      </pc:docMkLst>
      <pc:sldChg chg="modSp mod">
        <pc:chgData name="Nik Haneez Amizan Nik Rosdi" userId="9839a3d1-4846-4a90-bf43-39aa6da82f18" providerId="ADAL" clId="{CF5A25FD-1FE8-4AF7-B402-163FD5A8DF56}" dt="2023-05-31T06:39:41.946" v="19" actId="20577"/>
        <pc:sldMkLst>
          <pc:docMk/>
          <pc:sldMk cId="342319299" sldId="260"/>
        </pc:sldMkLst>
        <pc:graphicFrameChg chg="modGraphic">
          <ac:chgData name="Nik Haneez Amizan Nik Rosdi" userId="9839a3d1-4846-4a90-bf43-39aa6da82f18" providerId="ADAL" clId="{CF5A25FD-1FE8-4AF7-B402-163FD5A8DF56}" dt="2023-05-31T06:39:41.946" v="19" actId="20577"/>
          <ac:graphicFrameMkLst>
            <pc:docMk/>
            <pc:sldMk cId="342319299" sldId="260"/>
            <ac:graphicFrameMk id="4" creationId="{63327D40-55F6-0293-2654-152851DEB877}"/>
          </ac:graphicFrameMkLst>
        </pc:graphicFrameChg>
      </pc:sldChg>
      <pc:sldChg chg="modSp mod">
        <pc:chgData name="Nik Haneez Amizan Nik Rosdi" userId="9839a3d1-4846-4a90-bf43-39aa6da82f18" providerId="ADAL" clId="{CF5A25FD-1FE8-4AF7-B402-163FD5A8DF56}" dt="2023-06-06T07:24:21.302" v="1574" actId="20577"/>
        <pc:sldMkLst>
          <pc:docMk/>
          <pc:sldMk cId="1611252495" sldId="261"/>
        </pc:sldMkLst>
        <pc:graphicFrameChg chg="modGraphic">
          <ac:chgData name="Nik Haneez Amizan Nik Rosdi" userId="9839a3d1-4846-4a90-bf43-39aa6da82f18" providerId="ADAL" clId="{CF5A25FD-1FE8-4AF7-B402-163FD5A8DF56}" dt="2023-06-06T07:24:21.302" v="1574" actId="20577"/>
          <ac:graphicFrameMkLst>
            <pc:docMk/>
            <pc:sldMk cId="1611252495" sldId="261"/>
            <ac:graphicFrameMk id="4" creationId="{D1D307C1-9440-05C8-465A-7FDF7EF322BB}"/>
          </ac:graphicFrameMkLst>
        </pc:graphicFrameChg>
      </pc:sldChg>
      <pc:sldChg chg="modSp new del mod">
        <pc:chgData name="Nik Haneez Amizan Nik Rosdi" userId="9839a3d1-4846-4a90-bf43-39aa6da82f18" providerId="ADAL" clId="{CF5A25FD-1FE8-4AF7-B402-163FD5A8DF56}" dt="2023-05-31T06:39:58.522" v="24" actId="680"/>
        <pc:sldMkLst>
          <pc:docMk/>
          <pc:sldMk cId="720363034" sldId="262"/>
        </pc:sldMkLst>
        <pc:spChg chg="mod">
          <ac:chgData name="Nik Haneez Amizan Nik Rosdi" userId="9839a3d1-4846-4a90-bf43-39aa6da82f18" providerId="ADAL" clId="{CF5A25FD-1FE8-4AF7-B402-163FD5A8DF56}" dt="2023-05-31T06:39:57.742" v="23"/>
          <ac:spMkLst>
            <pc:docMk/>
            <pc:sldMk cId="720363034" sldId="262"/>
            <ac:spMk id="3" creationId="{BCE8C38F-F999-6888-5EB9-CCE709728764}"/>
          </ac:spMkLst>
        </pc:spChg>
      </pc:sldChg>
      <pc:sldChg chg="modSp add mod">
        <pc:chgData name="Nik Haneez Amizan Nik Rosdi" userId="9839a3d1-4846-4a90-bf43-39aa6da82f18" providerId="ADAL" clId="{CF5A25FD-1FE8-4AF7-B402-163FD5A8DF56}" dt="2023-06-01T07:42:39.783" v="1327" actId="20577"/>
        <pc:sldMkLst>
          <pc:docMk/>
          <pc:sldMk cId="2161058885" sldId="262"/>
        </pc:sldMkLst>
        <pc:spChg chg="mod">
          <ac:chgData name="Nik Haneez Amizan Nik Rosdi" userId="9839a3d1-4846-4a90-bf43-39aa6da82f18" providerId="ADAL" clId="{CF5A25FD-1FE8-4AF7-B402-163FD5A8DF56}" dt="2023-06-01T04:49:53.854" v="1309" actId="14100"/>
          <ac:spMkLst>
            <pc:docMk/>
            <pc:sldMk cId="2161058885" sldId="262"/>
            <ac:spMk id="2" creationId="{4067627D-AB87-09F8-A10B-DD45592FDAF1}"/>
          </ac:spMkLst>
        </pc:spChg>
        <pc:graphicFrameChg chg="mod modGraphic">
          <ac:chgData name="Nik Haneez Amizan Nik Rosdi" userId="9839a3d1-4846-4a90-bf43-39aa6da82f18" providerId="ADAL" clId="{CF5A25FD-1FE8-4AF7-B402-163FD5A8DF56}" dt="2023-06-01T07:42:39.783" v="1327" actId="20577"/>
          <ac:graphicFrameMkLst>
            <pc:docMk/>
            <pc:sldMk cId="2161058885" sldId="262"/>
            <ac:graphicFrameMk id="4" creationId="{D1D307C1-9440-05C8-465A-7FDF7EF322BB}"/>
          </ac:graphicFrameMkLst>
        </pc:graphicFrameChg>
      </pc:sldChg>
      <pc:sldChg chg="addSp delSp modSp new mod">
        <pc:chgData name="Nik Haneez Amizan Nik Rosdi" userId="9839a3d1-4846-4a90-bf43-39aa6da82f18" providerId="ADAL" clId="{CF5A25FD-1FE8-4AF7-B402-163FD5A8DF56}" dt="2023-05-31T08:38:07.850" v="609" actId="14100"/>
        <pc:sldMkLst>
          <pc:docMk/>
          <pc:sldMk cId="4277549308" sldId="263"/>
        </pc:sldMkLst>
        <pc:spChg chg="mod">
          <ac:chgData name="Nik Haneez Amizan Nik Rosdi" userId="9839a3d1-4846-4a90-bf43-39aa6da82f18" providerId="ADAL" clId="{CF5A25FD-1FE8-4AF7-B402-163FD5A8DF56}" dt="2023-05-31T08:34:50.370" v="410" actId="20577"/>
          <ac:spMkLst>
            <pc:docMk/>
            <pc:sldMk cId="4277549308" sldId="263"/>
            <ac:spMk id="2" creationId="{16AEC4F6-2D3D-9820-FF03-0B06FB1DAC38}"/>
          </ac:spMkLst>
        </pc:spChg>
        <pc:spChg chg="del">
          <ac:chgData name="Nik Haneez Amizan Nik Rosdi" userId="9839a3d1-4846-4a90-bf43-39aa6da82f18" providerId="ADAL" clId="{CF5A25FD-1FE8-4AF7-B402-163FD5A8DF56}" dt="2023-05-31T08:34:59.608" v="411" actId="3680"/>
          <ac:spMkLst>
            <pc:docMk/>
            <pc:sldMk cId="4277549308" sldId="263"/>
            <ac:spMk id="3" creationId="{89CFD1D0-C8CC-0CD1-D1F5-ACF144EF1CA4}"/>
          </ac:spMkLst>
        </pc:spChg>
        <pc:graphicFrameChg chg="add mod ord modGraphic">
          <ac:chgData name="Nik Haneez Amizan Nik Rosdi" userId="9839a3d1-4846-4a90-bf43-39aa6da82f18" providerId="ADAL" clId="{CF5A25FD-1FE8-4AF7-B402-163FD5A8DF56}" dt="2023-05-31T08:38:07.850" v="609" actId="14100"/>
          <ac:graphicFrameMkLst>
            <pc:docMk/>
            <pc:sldMk cId="4277549308" sldId="263"/>
            <ac:graphicFrameMk id="4" creationId="{7D33A027-29D2-219A-14B9-9182924D3961}"/>
          </ac:graphicFrameMkLst>
        </pc:graphicFrameChg>
      </pc:sldChg>
      <pc:sldChg chg="addSp delSp modSp new mod ord">
        <pc:chgData name="Nik Haneez Amizan Nik Rosdi" userId="9839a3d1-4846-4a90-bf43-39aa6da82f18" providerId="ADAL" clId="{CF5A25FD-1FE8-4AF7-B402-163FD5A8DF56}" dt="2023-06-06T07:21:32.118" v="1545" actId="6549"/>
        <pc:sldMkLst>
          <pc:docMk/>
          <pc:sldMk cId="4226165589" sldId="264"/>
        </pc:sldMkLst>
        <pc:spChg chg="del">
          <ac:chgData name="Nik Haneez Amizan Nik Rosdi" userId="9839a3d1-4846-4a90-bf43-39aa6da82f18" providerId="ADAL" clId="{CF5A25FD-1FE8-4AF7-B402-163FD5A8DF56}" dt="2023-06-01T09:32:53.107" v="1331" actId="478"/>
          <ac:spMkLst>
            <pc:docMk/>
            <pc:sldMk cId="4226165589" sldId="264"/>
            <ac:spMk id="2" creationId="{6E09B062-4CFF-98A4-EE46-FDBF22F72FAD}"/>
          </ac:spMkLst>
        </pc:spChg>
        <pc:spChg chg="del">
          <ac:chgData name="Nik Haneez Amizan Nik Rosdi" userId="9839a3d1-4846-4a90-bf43-39aa6da82f18" providerId="ADAL" clId="{CF5A25FD-1FE8-4AF7-B402-163FD5A8DF56}" dt="2023-06-01T09:32:47.362" v="1329"/>
          <ac:spMkLst>
            <pc:docMk/>
            <pc:sldMk cId="4226165589" sldId="264"/>
            <ac:spMk id="3" creationId="{5F81B9D4-917F-DDFF-625A-B99C4A5D6927}"/>
          </ac:spMkLst>
        </pc:spChg>
        <pc:spChg chg="add del mod">
          <ac:chgData name="Nik Haneez Amizan Nik Rosdi" userId="9839a3d1-4846-4a90-bf43-39aa6da82f18" providerId="ADAL" clId="{CF5A25FD-1FE8-4AF7-B402-163FD5A8DF56}" dt="2023-06-02T01:42:14.289" v="1368" actId="478"/>
          <ac:spMkLst>
            <pc:docMk/>
            <pc:sldMk cId="4226165589" sldId="264"/>
            <ac:spMk id="5" creationId="{7C3891C6-B7DC-E2D8-E7A2-9CB768A6636B}"/>
          </ac:spMkLst>
        </pc:spChg>
        <pc:graphicFrameChg chg="add mod modGraphic">
          <ac:chgData name="Nik Haneez Amizan Nik Rosdi" userId="9839a3d1-4846-4a90-bf43-39aa6da82f18" providerId="ADAL" clId="{CF5A25FD-1FE8-4AF7-B402-163FD5A8DF56}" dt="2023-06-06T07:21:32.118" v="1545" actId="6549"/>
          <ac:graphicFrameMkLst>
            <pc:docMk/>
            <pc:sldMk cId="4226165589" sldId="264"/>
            <ac:graphicFrameMk id="2" creationId="{08FF425B-9BD2-F043-C043-E073417154A7}"/>
          </ac:graphicFrameMkLst>
        </pc:graphicFrameChg>
        <pc:graphicFrameChg chg="add del mod modGraphic">
          <ac:chgData name="Nik Haneez Amizan Nik Rosdi" userId="9839a3d1-4846-4a90-bf43-39aa6da82f18" providerId="ADAL" clId="{CF5A25FD-1FE8-4AF7-B402-163FD5A8DF56}" dt="2023-06-02T01:42:11.844" v="1367" actId="478"/>
          <ac:graphicFrameMkLst>
            <pc:docMk/>
            <pc:sldMk cId="4226165589" sldId="264"/>
            <ac:graphicFrameMk id="4" creationId="{B9B2C243-DBAA-7AE1-9DBD-ECC01BF250B3}"/>
          </ac:graphicFrameMkLst>
        </pc:graphicFrameChg>
      </pc:sldChg>
      <pc:sldChg chg="addSp delSp modSp new mod ord">
        <pc:chgData name="Nik Haneez Amizan Nik Rosdi" userId="9839a3d1-4846-4a90-bf43-39aa6da82f18" providerId="ADAL" clId="{CF5A25FD-1FE8-4AF7-B402-163FD5A8DF56}" dt="2023-06-06T07:23:49.641" v="1561" actId="20577"/>
        <pc:sldMkLst>
          <pc:docMk/>
          <pc:sldMk cId="4063177481" sldId="265"/>
        </pc:sldMkLst>
        <pc:spChg chg="del">
          <ac:chgData name="Nik Haneez Amizan Nik Rosdi" userId="9839a3d1-4846-4a90-bf43-39aa6da82f18" providerId="ADAL" clId="{CF5A25FD-1FE8-4AF7-B402-163FD5A8DF56}" dt="2023-06-01T09:34:46.948" v="1354" actId="478"/>
          <ac:spMkLst>
            <pc:docMk/>
            <pc:sldMk cId="4063177481" sldId="265"/>
            <ac:spMk id="2" creationId="{0D06EEBF-56C7-6CF7-4BD8-5BA7DAE137E3}"/>
          </ac:spMkLst>
        </pc:spChg>
        <pc:spChg chg="del">
          <ac:chgData name="Nik Haneez Amizan Nik Rosdi" userId="9839a3d1-4846-4a90-bf43-39aa6da82f18" providerId="ADAL" clId="{CF5A25FD-1FE8-4AF7-B402-163FD5A8DF56}" dt="2023-06-01T09:33:58.537" v="1340"/>
          <ac:spMkLst>
            <pc:docMk/>
            <pc:sldMk cId="4063177481" sldId="265"/>
            <ac:spMk id="3" creationId="{72D803FF-565C-F495-501F-67B7503C409A}"/>
          </ac:spMkLst>
        </pc:spChg>
        <pc:spChg chg="add del mod">
          <ac:chgData name="Nik Haneez Amizan Nik Rosdi" userId="9839a3d1-4846-4a90-bf43-39aa6da82f18" providerId="ADAL" clId="{CF5A25FD-1FE8-4AF7-B402-163FD5A8DF56}" dt="2023-06-02T01:43:06.116" v="1378" actId="478"/>
          <ac:spMkLst>
            <pc:docMk/>
            <pc:sldMk cId="4063177481" sldId="265"/>
            <ac:spMk id="5" creationId="{7D76188C-80A0-8BE6-D2C2-093364113C7A}"/>
          </ac:spMkLst>
        </pc:spChg>
        <pc:graphicFrameChg chg="add mod modGraphic">
          <ac:chgData name="Nik Haneez Amizan Nik Rosdi" userId="9839a3d1-4846-4a90-bf43-39aa6da82f18" providerId="ADAL" clId="{CF5A25FD-1FE8-4AF7-B402-163FD5A8DF56}" dt="2023-06-06T07:23:49.641" v="1561" actId="20577"/>
          <ac:graphicFrameMkLst>
            <pc:docMk/>
            <pc:sldMk cId="4063177481" sldId="265"/>
            <ac:graphicFrameMk id="2" creationId="{7D80F3CF-99DB-714F-18F3-E18353B978B0}"/>
          </ac:graphicFrameMkLst>
        </pc:graphicFrameChg>
        <pc:graphicFrameChg chg="add del mod modGraphic">
          <ac:chgData name="Nik Haneez Amizan Nik Rosdi" userId="9839a3d1-4846-4a90-bf43-39aa6da82f18" providerId="ADAL" clId="{CF5A25FD-1FE8-4AF7-B402-163FD5A8DF56}" dt="2023-06-02T01:43:03.025" v="1376" actId="478"/>
          <ac:graphicFrameMkLst>
            <pc:docMk/>
            <pc:sldMk cId="4063177481" sldId="265"/>
            <ac:graphicFrameMk id="4" creationId="{4E7367F0-F106-EE33-738F-03E0756F4907}"/>
          </ac:graphicFrameMkLst>
        </pc:graphicFrame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A4A5DC-2BAA-D168-A90F-8D6C1C77172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B3672D8-8609-13FE-8AFF-A1861B2007B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F939CE0-E2F7-B159-A171-5014984020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3EA538-636B-4E17-9F68-480AC2F388FB}" type="datetimeFigureOut">
              <a:rPr lang="en-MY" smtClean="0"/>
              <a:t>6/6/2023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7FAB7F-3292-0715-5B7B-55864422C6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D7CC161-3EB3-A94B-3BB3-E36A406DDB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C611DD-AFAD-475E-8A45-8005B3218412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6948735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D9EEFC-3B8B-72FB-B850-E5BF24106C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215B693-9F8B-70CF-9112-F3FAB6BF09F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F7F8707-ACBD-42E5-C575-2A278BCED4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3EA538-636B-4E17-9F68-480AC2F388FB}" type="datetimeFigureOut">
              <a:rPr lang="en-MY" smtClean="0"/>
              <a:t>6/6/2023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C369FFA-F70D-BBEF-7D80-9310605E45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4B4C538-D802-0908-2A81-DFF90E3BF5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C611DD-AFAD-475E-8A45-8005B3218412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9115947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5B30C20-0B89-3D92-F8CD-2F9C7886584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BB78D6B-E094-1B68-15FD-DCE3DEF64BF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E2E374C-530F-5FE6-01EE-DDB81FFBCA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3EA538-636B-4E17-9F68-480AC2F388FB}" type="datetimeFigureOut">
              <a:rPr lang="en-MY" smtClean="0"/>
              <a:t>6/6/2023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94D4246-DBC7-4A6C-463F-E49015E851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172E862-D0FE-CE36-B9A0-32DE02DF53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C611DD-AFAD-475E-8A45-8005B3218412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378062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54E547-1F84-2C50-BB32-4CA2D37429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5ADEB5-8997-9165-9EBD-D814C995E5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5E4F914-CB51-5D65-669A-FFA0885AC0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3EA538-636B-4E17-9F68-480AC2F388FB}" type="datetimeFigureOut">
              <a:rPr lang="en-MY" smtClean="0"/>
              <a:t>6/6/2023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92F37AF-E1B2-056A-2FC8-1E3D06DBBD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ADC96EA-686A-C30D-FEE1-074E48BF37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C611DD-AFAD-475E-8A45-8005B3218412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40916090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3B0FE1-047D-0722-476E-AEBA2C9BEB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E49BBD4-594E-97B6-ACB1-A933F73EC1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51F3627-CBD5-4395-3264-C7031E87DA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3EA538-636B-4E17-9F68-480AC2F388FB}" type="datetimeFigureOut">
              <a:rPr lang="en-MY" smtClean="0"/>
              <a:t>6/6/2023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E203C26-7648-763C-970F-85A10ED5EA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B5000D1-FDDC-9375-F2A6-C43F0B2A04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C611DD-AFAD-475E-8A45-8005B3218412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6274403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CA3F21-1CB9-2D41-7212-1274650D28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72169E-4852-5DEE-766F-04188DD4F01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8C38AF6-B316-CB00-C9DC-4A352AE8D70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C909BC5-E280-CFDC-E160-ADD9A1314F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3EA538-636B-4E17-9F68-480AC2F388FB}" type="datetimeFigureOut">
              <a:rPr lang="en-MY" smtClean="0"/>
              <a:t>6/6/2023</a:t>
            </a:fld>
            <a:endParaRPr lang="en-MY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4855ECE-2BF5-7AED-0AEB-B70A0E651C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B79CB58-06AD-0DC2-1871-FE81249D0C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C611DD-AFAD-475E-8A45-8005B3218412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7856543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F1FAE7-EE0C-B40C-47D0-A2C6008F9B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F8E34FA-07A7-FC9D-E9B9-BBC9F973531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6816FB9-D54B-C3A3-0ADD-AE74E07404F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32AC2E6-25BD-D420-EBBA-6D530313E15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31269FE-4F17-778F-0685-238AB616B59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F0784E5-3F8C-C737-AAC9-BAA13B954A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3EA538-636B-4E17-9F68-480AC2F388FB}" type="datetimeFigureOut">
              <a:rPr lang="en-MY" smtClean="0"/>
              <a:t>6/6/2023</a:t>
            </a:fld>
            <a:endParaRPr lang="en-MY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E751BE3-8CA6-6B19-78C7-96059F98C5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BAEB893-C4A9-B9DC-137C-7984C6FB7C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C611DD-AFAD-475E-8A45-8005B3218412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2700079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594ADE-BD42-928D-9FE1-1E82EC3C57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55F12B4-EB30-3878-85A9-75397F711F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3EA538-636B-4E17-9F68-480AC2F388FB}" type="datetimeFigureOut">
              <a:rPr lang="en-MY" smtClean="0"/>
              <a:t>6/6/2023</a:t>
            </a:fld>
            <a:endParaRPr lang="en-MY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5EA625F-884D-2CAF-6DFA-5F7D6A8713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C9BA8BE-F11C-A42C-0BD5-5461231C31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C611DD-AFAD-475E-8A45-8005B3218412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646567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7A45554-BE84-AFE8-6E04-BBCCDB0737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3EA538-636B-4E17-9F68-480AC2F388FB}" type="datetimeFigureOut">
              <a:rPr lang="en-MY" smtClean="0"/>
              <a:t>6/6/2023</a:t>
            </a:fld>
            <a:endParaRPr lang="en-MY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B4AF666-B8E7-A2D8-F366-C1F6B79AF0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9D76125-5638-501C-D402-077CBA842D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C611DD-AFAD-475E-8A45-8005B3218412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4079297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6FFA50-7F5D-92A5-64C7-B35B9602D7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CD5B2D-AFBC-30EA-82F2-E92B5D3540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7D4302F-CB95-3EB1-BE9E-3392114E27D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7130C09-20D3-4F9B-66CC-11E6CB7CAE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3EA538-636B-4E17-9F68-480AC2F388FB}" type="datetimeFigureOut">
              <a:rPr lang="en-MY" smtClean="0"/>
              <a:t>6/6/2023</a:t>
            </a:fld>
            <a:endParaRPr lang="en-MY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EC69E19-F7A9-419F-7BC7-9FE11E957A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E264DF0-CF97-9802-F217-31D9F0C2DF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C611DD-AFAD-475E-8A45-8005B3218412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3844036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04E44D-4B9D-C90B-6803-F50A111BC9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0779055-613D-D17C-C573-E89268CAC7E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MY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39D459F-25E8-233D-EE5F-6DEE6A37ABF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BF1273C-29A6-02FD-43B0-D6587CCAFD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3EA538-636B-4E17-9F68-480AC2F388FB}" type="datetimeFigureOut">
              <a:rPr lang="en-MY" smtClean="0"/>
              <a:t>6/6/2023</a:t>
            </a:fld>
            <a:endParaRPr lang="en-MY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AA76DD3-0A50-5C57-7643-10B6968894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7454383-BB55-0B7A-9671-5313801103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C611DD-AFAD-475E-8A45-8005B3218412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4743779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3CDB53D-79A9-DCC9-CA73-C141E7A1F1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271E0A3-DC83-1313-5EDE-735CDA41735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7B8119-B127-8280-C87E-D8ECC597E37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3EA538-636B-4E17-9F68-480AC2F388FB}" type="datetimeFigureOut">
              <a:rPr lang="en-MY" smtClean="0"/>
              <a:t>6/6/2023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8EC26D2-6E9F-8F24-B687-432550835B4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D30BB3-1FCB-F687-789D-AC10BCA27BB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C611DD-AFAD-475E-8A45-8005B3218412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1909033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08FF425B-9BD2-F043-C043-E073417154A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46294423"/>
              </p:ext>
            </p:extLst>
          </p:nvPr>
        </p:nvGraphicFramePr>
        <p:xfrm>
          <a:off x="481599" y="466334"/>
          <a:ext cx="10871029" cy="632888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78097">
                  <a:extLst>
                    <a:ext uri="{9D8B030D-6E8A-4147-A177-3AD203B41FA5}">
                      <a16:colId xmlns:a16="http://schemas.microsoft.com/office/drawing/2014/main" val="887836895"/>
                    </a:ext>
                  </a:extLst>
                </a:gridCol>
                <a:gridCol w="3692517">
                  <a:extLst>
                    <a:ext uri="{9D8B030D-6E8A-4147-A177-3AD203B41FA5}">
                      <a16:colId xmlns:a16="http://schemas.microsoft.com/office/drawing/2014/main" val="2790404074"/>
                    </a:ext>
                  </a:extLst>
                </a:gridCol>
                <a:gridCol w="1941942">
                  <a:extLst>
                    <a:ext uri="{9D8B030D-6E8A-4147-A177-3AD203B41FA5}">
                      <a16:colId xmlns:a16="http://schemas.microsoft.com/office/drawing/2014/main" val="4178502786"/>
                    </a:ext>
                  </a:extLst>
                </a:gridCol>
                <a:gridCol w="1797356">
                  <a:extLst>
                    <a:ext uri="{9D8B030D-6E8A-4147-A177-3AD203B41FA5}">
                      <a16:colId xmlns:a16="http://schemas.microsoft.com/office/drawing/2014/main" val="14573656"/>
                    </a:ext>
                  </a:extLst>
                </a:gridCol>
                <a:gridCol w="2561117">
                  <a:extLst>
                    <a:ext uri="{9D8B030D-6E8A-4147-A177-3AD203B41FA5}">
                      <a16:colId xmlns:a16="http://schemas.microsoft.com/office/drawing/2014/main" val="2327104327"/>
                    </a:ext>
                  </a:extLst>
                </a:gridCol>
              </a:tblGrid>
              <a:tr h="532472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MY" sz="18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No.</a:t>
                      </a:r>
                      <a:endParaRPr lang="en-MY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615" marR="5615" marT="5615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MY" sz="18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Activity</a:t>
                      </a:r>
                      <a:endParaRPr lang="en-MY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615" marR="5615" marT="5615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MY" sz="18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Date</a:t>
                      </a:r>
                      <a:endParaRPr lang="en-MY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615" marR="5615" marT="5615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MY" sz="18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Cost (RM)</a:t>
                      </a:r>
                      <a:endParaRPr lang="en-MY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615" marR="5615" marT="5615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MY" sz="18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Remarks</a:t>
                      </a:r>
                      <a:endParaRPr lang="en-MY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615" marR="5615" marT="5615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97832191"/>
                  </a:ext>
                </a:extLst>
              </a:tr>
              <a:tr h="593845">
                <a:tc>
                  <a:txBody>
                    <a:bodyPr/>
                    <a:lstStyle/>
                    <a:p>
                      <a:pPr algn="ctr" rtl="0" fontAlgn="t"/>
                      <a:r>
                        <a:rPr lang="en-MY" sz="18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n-MY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615" marR="5615" marT="5615" marB="0" anchor="ctr"/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MY" sz="1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Digital Marketing: KOL Campaign</a:t>
                      </a:r>
                      <a:br>
                        <a:rPr lang="en-MY" sz="1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en-MY" sz="1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" </a:t>
                      </a:r>
                      <a:r>
                        <a:rPr lang="en-MY" sz="1800" u="none" strike="noStrike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Secawan</a:t>
                      </a:r>
                      <a:r>
                        <a:rPr lang="en-MY" sz="1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Kopi &amp; </a:t>
                      </a:r>
                      <a:r>
                        <a:rPr lang="en-MY" sz="1800" u="none" strike="noStrike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Produktiviti</a:t>
                      </a:r>
                      <a:r>
                        <a:rPr lang="en-MY" sz="1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! "</a:t>
                      </a:r>
                      <a:endParaRPr lang="en-MY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615" marR="5615" marT="5615" marB="0" anchor="ctr"/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en-MY" sz="18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Jun-23</a:t>
                      </a:r>
                      <a:endParaRPr lang="en-MY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615" marR="5615" marT="5615" marB="0" anchor="ctr"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MY" sz="18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10,000</a:t>
                      </a:r>
                      <a:endParaRPr lang="en-MY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615" marR="5615" marT="5615" marB="0" anchor="ctr"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MY" sz="18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PIC: NIK HANEEZ</a:t>
                      </a:r>
                      <a:endParaRPr lang="en-MY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615" marR="5615" marT="5615" marB="0" anchor="ctr"/>
                </a:tc>
                <a:extLst>
                  <a:ext uri="{0D108BD9-81ED-4DB2-BD59-A6C34878D82A}">
                    <a16:rowId xmlns:a16="http://schemas.microsoft.com/office/drawing/2014/main" val="1250464210"/>
                  </a:ext>
                </a:extLst>
              </a:tr>
              <a:tr h="887759">
                <a:tc>
                  <a:txBody>
                    <a:bodyPr/>
                    <a:lstStyle/>
                    <a:p>
                      <a:pPr algn="ctr" rtl="0" fontAlgn="t"/>
                      <a:r>
                        <a:rPr lang="en-MY" sz="18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en-MY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615" marR="5615" marT="5615" marB="0" anchor="ctr"/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MY" sz="1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Promotional Efforts for Outreach Program (</a:t>
                      </a:r>
                      <a:r>
                        <a:rPr lang="en-MY" sz="1800" u="none" strike="noStrike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Kuiztiviti</a:t>
                      </a:r>
                      <a:r>
                        <a:rPr lang="en-MY" sz="1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</a:t>
                      </a:r>
                      <a:r>
                        <a:rPr lang="en-MY" sz="1800" u="none" strike="noStrike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Innorace</a:t>
                      </a:r>
                      <a:r>
                        <a:rPr lang="en-MY" sz="1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Exhibitions, etc)</a:t>
                      </a:r>
                      <a:endParaRPr lang="en-MY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615" marR="5615" marT="5615" marB="0" anchor="ctr"/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en-MY" sz="1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Jun – December 2023</a:t>
                      </a:r>
                      <a:endParaRPr lang="en-MY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615" marR="5615" marT="5615" marB="0" anchor="ctr"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MY" sz="1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7,000</a:t>
                      </a:r>
                      <a:endParaRPr lang="en-MY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615" marR="5615" marT="5615" marB="0" anchor="ctr"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MY" sz="18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PIC: NIK HANEEZ</a:t>
                      </a:r>
                      <a:endParaRPr lang="en-MY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615" marR="5615" marT="5615" marB="0" anchor="ctr"/>
                </a:tc>
                <a:extLst>
                  <a:ext uri="{0D108BD9-81ED-4DB2-BD59-A6C34878D82A}">
                    <a16:rowId xmlns:a16="http://schemas.microsoft.com/office/drawing/2014/main" val="3751600121"/>
                  </a:ext>
                </a:extLst>
              </a:tr>
              <a:tr h="593845">
                <a:tc>
                  <a:txBody>
                    <a:bodyPr/>
                    <a:lstStyle/>
                    <a:p>
                      <a:pPr algn="ctr" rtl="0" fontAlgn="t"/>
                      <a:r>
                        <a:rPr lang="en-MY" sz="18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en-MY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615" marR="5615" marT="5615" marB="0" anchor="ctr"/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 Articles on Productivity, Innovation, and Current Issues</a:t>
                      </a:r>
                    </a:p>
                  </a:txBody>
                  <a:tcPr marL="5615" marR="5615" marT="5615" marB="0" anchor="ctr"/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en-MY" sz="1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Jun – December 2023</a:t>
                      </a:r>
                      <a:endParaRPr lang="en-MY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615" marR="5615" marT="5615" marB="0" anchor="ctr"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MY" sz="18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7,000</a:t>
                      </a:r>
                      <a:endParaRPr lang="en-MY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615" marR="5615" marT="5615" marB="0" anchor="ctr"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MY" sz="18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PIC: IZZATI</a:t>
                      </a:r>
                      <a:endParaRPr lang="en-MY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615" marR="5615" marT="5615" marB="0" anchor="ctr"/>
                </a:tc>
                <a:extLst>
                  <a:ext uri="{0D108BD9-81ED-4DB2-BD59-A6C34878D82A}">
                    <a16:rowId xmlns:a16="http://schemas.microsoft.com/office/drawing/2014/main" val="3427359976"/>
                  </a:ext>
                </a:extLst>
              </a:tr>
              <a:tr h="1475587">
                <a:tc>
                  <a:txBody>
                    <a:bodyPr/>
                    <a:lstStyle/>
                    <a:p>
                      <a:pPr algn="ctr" rtl="0" fontAlgn="t"/>
                      <a:r>
                        <a:rPr lang="en-MY" sz="18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lang="en-MY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615" marR="5615" marT="5615" marB="0" anchor="ctr"/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MY" sz="1800" u="none" strike="noStrike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Pelaksanaan</a:t>
                      </a:r>
                      <a:r>
                        <a:rPr lang="en-MY" sz="1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Program </a:t>
                      </a:r>
                      <a:r>
                        <a:rPr lang="en-MY" sz="1800" u="none" strike="noStrike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Peningkatan</a:t>
                      </a:r>
                      <a:r>
                        <a:rPr lang="en-MY" sz="1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MY" sz="1800" u="none" strike="noStrike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Produktiviti</a:t>
                      </a:r>
                      <a:r>
                        <a:rPr lang="en-MY" sz="1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MY" sz="1800" u="none" strike="noStrike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Enterpris</a:t>
                      </a:r>
                      <a:r>
                        <a:rPr lang="en-MY" sz="1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MY" sz="1800" u="none" strike="noStrike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Tempatan</a:t>
                      </a:r>
                      <a:r>
                        <a:rPr lang="en-MY" sz="1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MY" sz="1800" u="none" strike="noStrike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melalui</a:t>
                      </a:r>
                      <a:r>
                        <a:rPr lang="en-MY" sz="1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Syarikat </a:t>
                      </a:r>
                      <a:r>
                        <a:rPr lang="en-MY" sz="1800" u="none" strike="noStrike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Peneraju</a:t>
                      </a:r>
                      <a:r>
                        <a:rPr lang="en-MY" sz="1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(Satu </a:t>
                      </a:r>
                      <a:r>
                        <a:rPr lang="en-MY" sz="1800" u="none" strike="noStrike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syarikat</a:t>
                      </a:r>
                      <a:r>
                        <a:rPr lang="en-MY" sz="1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MY" sz="1800" u="none" strike="noStrike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peneraju</a:t>
                      </a:r>
                      <a:r>
                        <a:rPr lang="en-MY" sz="1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&amp; 10 </a:t>
                      </a:r>
                      <a:r>
                        <a:rPr lang="en-MY" sz="1800" u="none" strike="noStrike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enterpris</a:t>
                      </a:r>
                      <a:r>
                        <a:rPr lang="en-MY" sz="1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MY" sz="1800" u="none" strike="noStrike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tempatan</a:t>
                      </a:r>
                      <a:r>
                        <a:rPr lang="en-MY" sz="1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) + Majlis </a:t>
                      </a:r>
                      <a:r>
                        <a:rPr lang="en-MY" sz="1800" u="none" strike="noStrike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Pengiktirafan</a:t>
                      </a:r>
                      <a:r>
                        <a:rPr lang="en-MY" sz="1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Frontier</a:t>
                      </a:r>
                      <a:endParaRPr lang="en-MY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615" marR="5615" marT="5615" marB="0" anchor="ctr"/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en-MY" sz="18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Jun-23</a:t>
                      </a:r>
                      <a:endParaRPr lang="en-MY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615" marR="5615" marT="5615" marB="0" anchor="ctr"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MY" sz="1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13,350</a:t>
                      </a:r>
                      <a:endParaRPr lang="en-MY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615" marR="5615" marT="5615" marB="0" anchor="ctr"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MY" sz="18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PIC: HANIM</a:t>
                      </a:r>
                      <a:endParaRPr lang="en-MY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615" marR="5615" marT="5615" marB="0" anchor="ctr"/>
                </a:tc>
                <a:extLst>
                  <a:ext uri="{0D108BD9-81ED-4DB2-BD59-A6C34878D82A}">
                    <a16:rowId xmlns:a16="http://schemas.microsoft.com/office/drawing/2014/main" val="433257869"/>
                  </a:ext>
                </a:extLst>
              </a:tr>
              <a:tr h="593845">
                <a:tc>
                  <a:txBody>
                    <a:bodyPr/>
                    <a:lstStyle/>
                    <a:p>
                      <a:pPr algn="ctr" rtl="0" fontAlgn="t"/>
                      <a:r>
                        <a:rPr lang="en-MY" sz="18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  <a:endParaRPr lang="en-MY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615" marR="5615" marT="5615" marB="0" anchor="ctr"/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Social Media Activities on World Productivity Day &amp; MPC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615" marR="5615" marT="5615" marB="0" anchor="ctr"/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en-MY" sz="18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Jul-23</a:t>
                      </a:r>
                      <a:endParaRPr lang="en-MY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615" marR="5615" marT="5615" marB="0" anchor="ctr"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MY" sz="18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5,000</a:t>
                      </a:r>
                      <a:endParaRPr lang="en-MY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615" marR="5615" marT="5615" marB="0" anchor="ctr"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MY" sz="18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PIC: NIK HANEEZ</a:t>
                      </a:r>
                      <a:endParaRPr lang="en-MY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615" marR="5615" marT="5615" marB="0" anchor="ctr"/>
                </a:tc>
                <a:extLst>
                  <a:ext uri="{0D108BD9-81ED-4DB2-BD59-A6C34878D82A}">
                    <a16:rowId xmlns:a16="http://schemas.microsoft.com/office/drawing/2014/main" val="864869579"/>
                  </a:ext>
                </a:extLst>
              </a:tr>
              <a:tr h="1475587">
                <a:tc>
                  <a:txBody>
                    <a:bodyPr/>
                    <a:lstStyle/>
                    <a:p>
                      <a:pPr algn="ctr" rtl="0" fontAlgn="t"/>
                      <a:r>
                        <a:rPr lang="en-MY" sz="1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</a:t>
                      </a:r>
                      <a:endParaRPr lang="en-MY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615" marR="5615" marT="5615" marB="0" anchor="ctr"/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Productivity &amp; Competitiveness  Forum 2023 Theme: "Building a Culture of Continuous Productivity and Innovation"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615" marR="5615" marT="5615" marB="0" anchor="ctr"/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en-MY" sz="1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Jul-23</a:t>
                      </a:r>
                      <a:endParaRPr lang="en-MY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615" marR="5615" marT="5615" marB="0" anchor="ctr"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MY" sz="18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15,000</a:t>
                      </a:r>
                      <a:endParaRPr lang="en-MY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615" marR="5615" marT="5615" marB="0" anchor="ctr"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MY" sz="1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PIC: IZZATI</a:t>
                      </a:r>
                      <a:endParaRPr lang="en-MY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615" marR="5615" marT="5615" marB="0" anchor="ctr"/>
                </a:tc>
                <a:extLst>
                  <a:ext uri="{0D108BD9-81ED-4DB2-BD59-A6C34878D82A}">
                    <a16:rowId xmlns:a16="http://schemas.microsoft.com/office/drawing/2014/main" val="185276568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261655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7D80F3CF-99DB-714F-18F3-E18353B978B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5529777"/>
              </p:ext>
            </p:extLst>
          </p:nvPr>
        </p:nvGraphicFramePr>
        <p:xfrm>
          <a:off x="753793" y="981563"/>
          <a:ext cx="10950525" cy="526449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84518">
                  <a:extLst>
                    <a:ext uri="{9D8B030D-6E8A-4147-A177-3AD203B41FA5}">
                      <a16:colId xmlns:a16="http://schemas.microsoft.com/office/drawing/2014/main" val="798110255"/>
                    </a:ext>
                  </a:extLst>
                </a:gridCol>
                <a:gridCol w="3719519">
                  <a:extLst>
                    <a:ext uri="{9D8B030D-6E8A-4147-A177-3AD203B41FA5}">
                      <a16:colId xmlns:a16="http://schemas.microsoft.com/office/drawing/2014/main" val="1493883331"/>
                    </a:ext>
                  </a:extLst>
                </a:gridCol>
                <a:gridCol w="1956143">
                  <a:extLst>
                    <a:ext uri="{9D8B030D-6E8A-4147-A177-3AD203B41FA5}">
                      <a16:colId xmlns:a16="http://schemas.microsoft.com/office/drawing/2014/main" val="3188769387"/>
                    </a:ext>
                  </a:extLst>
                </a:gridCol>
                <a:gridCol w="1810499">
                  <a:extLst>
                    <a:ext uri="{9D8B030D-6E8A-4147-A177-3AD203B41FA5}">
                      <a16:colId xmlns:a16="http://schemas.microsoft.com/office/drawing/2014/main" val="3695268587"/>
                    </a:ext>
                  </a:extLst>
                </a:gridCol>
                <a:gridCol w="2579846">
                  <a:extLst>
                    <a:ext uri="{9D8B030D-6E8A-4147-A177-3AD203B41FA5}">
                      <a16:colId xmlns:a16="http://schemas.microsoft.com/office/drawing/2014/main" val="3783782522"/>
                    </a:ext>
                  </a:extLst>
                </a:gridCol>
              </a:tblGrid>
              <a:tr h="752070">
                <a:tc>
                  <a:txBody>
                    <a:bodyPr/>
                    <a:lstStyle/>
                    <a:p>
                      <a:pPr algn="ctr" rtl="0" fontAlgn="t"/>
                      <a:r>
                        <a:rPr lang="en-MY" sz="1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</a:t>
                      </a:r>
                      <a:endParaRPr lang="en-MY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615" marR="5615" marT="5615" marB="0" anchor="ctr"/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MY" sz="1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Program </a:t>
                      </a:r>
                      <a:r>
                        <a:rPr lang="en-MY" sz="1800" u="none" strike="noStrike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Promosi</a:t>
                      </a:r>
                      <a:r>
                        <a:rPr lang="en-MY" sz="1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MY" sz="1800" u="none" strike="noStrike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Minda</a:t>
                      </a:r>
                      <a:r>
                        <a:rPr lang="en-MY" sz="1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MY" sz="1800" u="none" strike="noStrike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Produktif</a:t>
                      </a:r>
                      <a:r>
                        <a:rPr lang="en-MY" sz="1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Bersama Belia</a:t>
                      </a:r>
                      <a:endParaRPr lang="en-MY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615" marR="5615" marT="5615" marB="0" anchor="ctr"/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en-MY" sz="1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Jul-23</a:t>
                      </a:r>
                      <a:endParaRPr lang="en-MY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615" marR="5615" marT="5615" marB="0" anchor="ctr"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MY" sz="18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5,000</a:t>
                      </a:r>
                      <a:endParaRPr lang="en-MY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615" marR="5615" marT="5615" marB="0" anchor="ctr"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MY" sz="1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PIC: DR CHAH</a:t>
                      </a:r>
                      <a:endParaRPr lang="en-MY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615" marR="5615" marT="5615" marB="0" anchor="ctr"/>
                </a:tc>
                <a:extLst>
                  <a:ext uri="{0D108BD9-81ED-4DB2-BD59-A6C34878D82A}">
                    <a16:rowId xmlns:a16="http://schemas.microsoft.com/office/drawing/2014/main" val="1085520133"/>
                  </a:ext>
                </a:extLst>
              </a:tr>
              <a:tr h="752070">
                <a:tc>
                  <a:txBody>
                    <a:bodyPr/>
                    <a:lstStyle/>
                    <a:p>
                      <a:pPr algn="ctr" rtl="0" fontAlgn="t"/>
                      <a:r>
                        <a:rPr lang="en-MY" sz="18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</a:t>
                      </a:r>
                      <a:endParaRPr lang="en-MY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615" marR="5615" marT="5615" marB="0" anchor="ctr"/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s-ES" sz="1800" u="none" strike="noStrike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Kursus</a:t>
                      </a:r>
                      <a:r>
                        <a:rPr lang="es-ES" sz="1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sz="1800" u="none" strike="noStrike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Pemantapan</a:t>
                      </a:r>
                      <a:r>
                        <a:rPr lang="es-ES" sz="1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sz="1800" u="none" strike="noStrike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Sosial</a:t>
                      </a:r>
                      <a:r>
                        <a:rPr lang="es-ES" sz="1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Media MPC</a:t>
                      </a:r>
                      <a:endParaRPr lang="es-ES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615" marR="5615" marT="5615" marB="0" anchor="ctr"/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en-MY" sz="1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Aug-23</a:t>
                      </a:r>
                      <a:endParaRPr lang="en-MY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615" marR="5615" marT="5615" marB="0" anchor="ctr"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MY" sz="1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10,600</a:t>
                      </a:r>
                      <a:endParaRPr lang="en-MY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615" marR="5615" marT="5615" marB="0" anchor="ctr"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MY" sz="1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PIC: NIK HANEEZ</a:t>
                      </a:r>
                      <a:endParaRPr lang="en-MY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615" marR="5615" marT="5615" marB="0" anchor="ctr"/>
                </a:tc>
                <a:extLst>
                  <a:ext uri="{0D108BD9-81ED-4DB2-BD59-A6C34878D82A}">
                    <a16:rowId xmlns:a16="http://schemas.microsoft.com/office/drawing/2014/main" val="2765056553"/>
                  </a:ext>
                </a:extLst>
              </a:tr>
              <a:tr h="752070">
                <a:tc>
                  <a:txBody>
                    <a:bodyPr/>
                    <a:lstStyle/>
                    <a:p>
                      <a:pPr algn="ctr" rtl="0" fontAlgn="t"/>
                      <a:r>
                        <a:rPr lang="en-MY" sz="18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</a:t>
                      </a:r>
                      <a:endParaRPr lang="en-MY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615" marR="5615" marT="5615" marB="0" anchor="ctr"/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Social Media Activities - </a:t>
                      </a:r>
                      <a:r>
                        <a:rPr lang="en-US" sz="1800" u="none" strike="noStrike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Kuiztiviti</a:t>
                      </a:r>
                      <a:r>
                        <a:rPr lang="en-US" sz="1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Contest Like, Share &amp; Win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615" marR="5615" marT="5615" marB="0" anchor="ctr"/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en-MY" sz="1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Aug - Sept 2023</a:t>
                      </a:r>
                      <a:endParaRPr lang="en-MY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615" marR="5615" marT="5615" marB="0" anchor="ctr"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MY" sz="1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10,000</a:t>
                      </a:r>
                      <a:endParaRPr lang="en-MY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615" marR="5615" marT="5615" marB="0" anchor="ctr"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MY" sz="1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PIC: NIK HANEEZ</a:t>
                      </a:r>
                      <a:endParaRPr lang="en-MY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615" marR="5615" marT="5615" marB="0" anchor="ctr"/>
                </a:tc>
                <a:extLst>
                  <a:ext uri="{0D108BD9-81ED-4DB2-BD59-A6C34878D82A}">
                    <a16:rowId xmlns:a16="http://schemas.microsoft.com/office/drawing/2014/main" val="498992306"/>
                  </a:ext>
                </a:extLst>
              </a:tr>
              <a:tr h="1124296">
                <a:tc>
                  <a:txBody>
                    <a:bodyPr/>
                    <a:lstStyle/>
                    <a:p>
                      <a:pPr algn="ctr" rtl="0" fontAlgn="t"/>
                      <a:r>
                        <a:rPr lang="en-MY" sz="18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</a:t>
                      </a:r>
                      <a:endParaRPr lang="en-MY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615" marR="5615" marT="5615" marB="0" anchor="ctr"/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State Productive Program Promotional Activities @ Northern Region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615" marR="5615" marT="5615" marB="0" anchor="ctr"/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en-MY" sz="18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Oct-23</a:t>
                      </a:r>
                      <a:endParaRPr lang="en-MY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615" marR="5615" marT="5615" marB="0" anchor="ctr"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MY" sz="1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12,000</a:t>
                      </a:r>
                      <a:endParaRPr lang="en-MY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615" marR="5615" marT="5615" marB="0" anchor="ctr"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MY" sz="1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PIC: HUDA</a:t>
                      </a:r>
                      <a:endParaRPr lang="en-MY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615" marR="5615" marT="5615" marB="0" anchor="ctr"/>
                </a:tc>
                <a:extLst>
                  <a:ext uri="{0D108BD9-81ED-4DB2-BD59-A6C34878D82A}">
                    <a16:rowId xmlns:a16="http://schemas.microsoft.com/office/drawing/2014/main" val="2659582791"/>
                  </a:ext>
                </a:extLst>
              </a:tr>
              <a:tr h="752070">
                <a:tc>
                  <a:txBody>
                    <a:bodyPr/>
                    <a:lstStyle/>
                    <a:p>
                      <a:pPr algn="ctr" rtl="0" fontAlgn="t"/>
                      <a:r>
                        <a:rPr lang="en-MY" sz="18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</a:t>
                      </a:r>
                      <a:endParaRPr lang="en-MY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615" marR="5615" marT="5615" marB="0" anchor="ctr"/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ACE Awards on Asia Pacific Quality Organization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615" marR="5615" marT="5615" marB="0" anchor="ctr"/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en-MY" sz="18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Nov-23</a:t>
                      </a:r>
                      <a:endParaRPr lang="en-MY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615" marR="5615" marT="5615" marB="0" anchor="ctr"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MY" sz="1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7,000</a:t>
                      </a:r>
                      <a:endParaRPr lang="en-MY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615" marR="5615" marT="5615" marB="0" anchor="ctr"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MY" sz="1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PIC: NIK HANEEZ</a:t>
                      </a:r>
                      <a:endParaRPr lang="en-MY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615" marR="5615" marT="5615" marB="0" anchor="ctr"/>
                </a:tc>
                <a:extLst>
                  <a:ext uri="{0D108BD9-81ED-4DB2-BD59-A6C34878D82A}">
                    <a16:rowId xmlns:a16="http://schemas.microsoft.com/office/drawing/2014/main" val="4200944151"/>
                  </a:ext>
                </a:extLst>
              </a:tr>
              <a:tr h="752070">
                <a:tc>
                  <a:txBody>
                    <a:bodyPr/>
                    <a:lstStyle/>
                    <a:p>
                      <a:pPr algn="ctr" rtl="0" fontAlgn="t"/>
                      <a:r>
                        <a:rPr lang="en-MY" sz="18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</a:t>
                      </a:r>
                      <a:endParaRPr lang="en-MY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615" marR="5615" marT="5615" marB="0" anchor="ctr"/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MY" sz="1800" u="none" strike="noStrike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Logistik</a:t>
                      </a:r>
                      <a:r>
                        <a:rPr lang="en-MY" sz="1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</a:t>
                      </a:r>
                      <a:r>
                        <a:rPr lang="en-MY" sz="1800" u="none" strike="noStrike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Accomodation</a:t>
                      </a:r>
                      <a:r>
                        <a:rPr lang="en-MY" sz="1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Honorarium</a:t>
                      </a:r>
                      <a:endParaRPr lang="en-MY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615" marR="5615" marT="5615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en-MY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615" marR="5615" marT="5615" marB="0" anchor="ctr"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MY" sz="1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8,500</a:t>
                      </a:r>
                      <a:endParaRPr lang="en-MY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615" marR="5615" marT="5615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en-MY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615" marR="5615" marT="5615" marB="0" anchor="ctr"/>
                </a:tc>
                <a:extLst>
                  <a:ext uri="{0D108BD9-81ED-4DB2-BD59-A6C34878D82A}">
                    <a16:rowId xmlns:a16="http://schemas.microsoft.com/office/drawing/2014/main" val="2996127853"/>
                  </a:ext>
                </a:extLst>
              </a:tr>
              <a:tr h="379845">
                <a:tc gridSpan="2">
                  <a:txBody>
                    <a:bodyPr/>
                    <a:lstStyle/>
                    <a:p>
                      <a:pPr algn="ctr" rtl="0" fontAlgn="t"/>
                      <a:r>
                        <a:rPr lang="en-MY" sz="1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Total</a:t>
                      </a:r>
                      <a:endParaRPr lang="en-MY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615" marR="5615" marT="5615" marB="0" anchor="ctr"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MY" sz="18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MY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615" marR="5615" marT="5615" marB="0" anchor="ctr"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MY" sz="1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110,650</a:t>
                      </a:r>
                      <a:endParaRPr lang="en-MY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615" marR="5615" marT="561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MY" sz="1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MY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615" marR="5615" marT="5615" marB="0" anchor="ctr"/>
                </a:tc>
                <a:extLst>
                  <a:ext uri="{0D108BD9-81ED-4DB2-BD59-A6C34878D82A}">
                    <a16:rowId xmlns:a16="http://schemas.microsoft.com/office/drawing/2014/main" val="47436414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631774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84B66E4D-E74B-9476-457D-BDB35C10E71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27783403"/>
              </p:ext>
            </p:extLst>
          </p:nvPr>
        </p:nvGraphicFramePr>
        <p:xfrm>
          <a:off x="130628" y="82140"/>
          <a:ext cx="11720946" cy="6592980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1187758">
                  <a:extLst>
                    <a:ext uri="{9D8B030D-6E8A-4147-A177-3AD203B41FA5}">
                      <a16:colId xmlns:a16="http://schemas.microsoft.com/office/drawing/2014/main" val="1773851248"/>
                    </a:ext>
                  </a:extLst>
                </a:gridCol>
                <a:gridCol w="7581696">
                  <a:extLst>
                    <a:ext uri="{9D8B030D-6E8A-4147-A177-3AD203B41FA5}">
                      <a16:colId xmlns:a16="http://schemas.microsoft.com/office/drawing/2014/main" val="234576021"/>
                    </a:ext>
                  </a:extLst>
                </a:gridCol>
                <a:gridCol w="1518258">
                  <a:extLst>
                    <a:ext uri="{9D8B030D-6E8A-4147-A177-3AD203B41FA5}">
                      <a16:colId xmlns:a16="http://schemas.microsoft.com/office/drawing/2014/main" val="448577725"/>
                    </a:ext>
                  </a:extLst>
                </a:gridCol>
                <a:gridCol w="1433234">
                  <a:extLst>
                    <a:ext uri="{9D8B030D-6E8A-4147-A177-3AD203B41FA5}">
                      <a16:colId xmlns:a16="http://schemas.microsoft.com/office/drawing/2014/main" val="3649404535"/>
                    </a:ext>
                  </a:extLst>
                </a:gridCol>
              </a:tblGrid>
              <a:tr h="34458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effectLst/>
                        </a:rPr>
                        <a:t>No.</a:t>
                      </a:r>
                      <a:endParaRPr lang="en-MY" sz="1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142" marR="51142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effectLst/>
                        </a:rPr>
                        <a:t>Activity</a:t>
                      </a:r>
                      <a:endParaRPr lang="en-MY" sz="1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142" marR="51142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effectLst/>
                        </a:rPr>
                        <a:t>Date</a:t>
                      </a:r>
                      <a:endParaRPr lang="en-MY" sz="1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142" marR="51142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effectLst/>
                        </a:rPr>
                        <a:t>Cost (RM)</a:t>
                      </a:r>
                      <a:endParaRPr lang="en-MY" sz="1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142" marR="51142" marT="0" marB="0" anchor="ctr"/>
                </a:tc>
                <a:extLst>
                  <a:ext uri="{0D108BD9-81ED-4DB2-BD59-A6C34878D82A}">
                    <a16:rowId xmlns:a16="http://schemas.microsoft.com/office/drawing/2014/main" val="1811906958"/>
                  </a:ext>
                </a:extLst>
              </a:tr>
              <a:tr h="471099">
                <a:tc rowSpan="2">
                  <a:txBody>
                    <a:bodyPr/>
                    <a:lstStyle/>
                    <a:p>
                      <a:pPr algn="ctr"/>
                      <a:r>
                        <a:rPr lang="en-US" sz="1800">
                          <a:effectLst/>
                        </a:rPr>
                        <a:t>1</a:t>
                      </a:r>
                      <a:endParaRPr lang="en-MY" sz="18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142" marR="51142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effectLst/>
                        </a:rPr>
                        <a:t> </a:t>
                      </a:r>
                      <a:endParaRPr lang="en-MY" sz="1800" dirty="0">
                        <a:effectLst/>
                      </a:endParaRPr>
                    </a:p>
                    <a:p>
                      <a:pPr algn="l"/>
                      <a:r>
                        <a:rPr lang="en-US" sz="1600" dirty="0">
                          <a:effectLst/>
                        </a:rPr>
                        <a:t>Productivity Promotiona</a:t>
                      </a:r>
                      <a:r>
                        <a:rPr lang="en-US" sz="1600" spc="-10" dirty="0">
                          <a:effectLst/>
                        </a:rPr>
                        <a:t>l Content Development</a:t>
                      </a:r>
                    </a:p>
                    <a:p>
                      <a:pPr algn="l"/>
                      <a:r>
                        <a:rPr lang="en-US" sz="1600" b="1" spc="-1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INNOVATION FOR HIGHER PRODUCTIVITY</a:t>
                      </a:r>
                      <a:endParaRPr lang="en-MY" sz="18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142" marR="51142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>
                          <a:effectLst/>
                        </a:rPr>
                        <a:t> </a:t>
                      </a:r>
                      <a:endParaRPr lang="en-MY" sz="18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142" marR="51142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>
                          <a:effectLst/>
                        </a:rPr>
                        <a:t>40,000.00</a:t>
                      </a:r>
                      <a:endParaRPr lang="en-MY" sz="18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142" marR="51142" marT="0" marB="0" anchor="ctr"/>
                </a:tc>
                <a:extLst>
                  <a:ext uri="{0D108BD9-81ED-4DB2-BD59-A6C34878D82A}">
                    <a16:rowId xmlns:a16="http://schemas.microsoft.com/office/drawing/2014/main" val="2049358981"/>
                  </a:ext>
                </a:extLst>
              </a:tr>
              <a:tr h="2412055">
                <a:tc v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800" dirty="0">
                          <a:effectLst/>
                        </a:rPr>
                        <a:t> </a:t>
                      </a:r>
                      <a:endParaRPr lang="en-MY" sz="1800" dirty="0">
                        <a:effectLst/>
                      </a:endParaRPr>
                    </a:p>
                    <a:p>
                      <a:pPr marL="342900" lvl="0" indent="-342900" algn="l">
                        <a:buFont typeface="Symbol" panose="05050102010706020507" pitchFamily="18" charset="2"/>
                        <a:buChar char=""/>
                      </a:pPr>
                      <a:r>
                        <a:rPr lang="en-US" sz="1800" dirty="0">
                          <a:effectLst/>
                        </a:rPr>
                        <a:t>Promotional Efforts</a:t>
                      </a:r>
                      <a:endParaRPr lang="en-MY" sz="1800" dirty="0">
                        <a:effectLst/>
                      </a:endParaRPr>
                    </a:p>
                    <a:p>
                      <a:pPr marL="342900" lvl="0" indent="-342900" algn="l">
                        <a:buSzPts val="1150"/>
                        <a:buFont typeface="Arial" panose="020B0604020202020204" pitchFamily="34" charset="0"/>
                        <a:buChar char="-"/>
                      </a:pPr>
                      <a:r>
                        <a:rPr lang="en-US" sz="1800" dirty="0">
                          <a:effectLst/>
                        </a:rPr>
                        <a:t>videos, media advertisements, brochures, posters, and publications, booth activities (promotional items, </a:t>
                      </a:r>
                      <a:r>
                        <a:rPr lang="en-US" sz="1800" dirty="0" err="1">
                          <a:effectLst/>
                        </a:rPr>
                        <a:t>etc</a:t>
                      </a:r>
                      <a:r>
                        <a:rPr lang="en-US" sz="1800" dirty="0">
                          <a:effectLst/>
                        </a:rPr>
                        <a:t>)</a:t>
                      </a:r>
                    </a:p>
                    <a:p>
                      <a:pPr marL="0" lvl="0" indent="0" algn="l">
                        <a:buSzPts val="1150"/>
                        <a:buFont typeface="Arial" panose="020B0604020202020204" pitchFamily="34" charset="0"/>
                        <a:buNone/>
                      </a:pPr>
                      <a:r>
                        <a:rPr lang="en-MY" sz="1800" dirty="0">
                          <a:effectLst/>
                        </a:rPr>
                        <a:t>Articles 7 for festivals and current issue (</a:t>
                      </a:r>
                      <a:r>
                        <a:rPr lang="en-MY" sz="1800" dirty="0" err="1">
                          <a:effectLst/>
                        </a:rPr>
                        <a:t>Irzal</a:t>
                      </a:r>
                      <a:r>
                        <a:rPr lang="en-MY" sz="1800" dirty="0">
                          <a:effectLst/>
                        </a:rPr>
                        <a:t>) – RM7000</a:t>
                      </a:r>
                    </a:p>
                    <a:p>
                      <a:pPr marL="0" lvl="0" indent="0" algn="l">
                        <a:buSzPts val="1150"/>
                        <a:buFont typeface="Arial" panose="020B0604020202020204" pitchFamily="34" charset="0"/>
                        <a:buNone/>
                      </a:pPr>
                      <a:r>
                        <a:rPr lang="en-MY" sz="1800" dirty="0">
                          <a:effectLst/>
                        </a:rPr>
                        <a:t>Vouchers for promotional activities – RM 3000</a:t>
                      </a:r>
                    </a:p>
                    <a:p>
                      <a:pPr marL="0" lvl="0" indent="0" algn="l">
                        <a:buSzPts val="1150"/>
                        <a:buFont typeface="Arial" panose="020B0604020202020204" pitchFamily="34" charset="0"/>
                        <a:buNone/>
                      </a:pPr>
                      <a:r>
                        <a:rPr lang="en-MY" sz="1800" dirty="0">
                          <a:effectLst/>
                        </a:rPr>
                        <a:t>Video Launching – RM3000</a:t>
                      </a:r>
                    </a:p>
                    <a:p>
                      <a:pPr marL="0" lvl="0" indent="0" algn="l">
                        <a:buSzPts val="1150"/>
                        <a:buFont typeface="Arial" panose="020B0604020202020204" pitchFamily="34" charset="0"/>
                        <a:buNone/>
                      </a:pPr>
                      <a:r>
                        <a:rPr lang="en-MY" sz="1800" dirty="0">
                          <a:effectLst/>
                        </a:rPr>
                        <a:t>Video Productivity – RM7000</a:t>
                      </a:r>
                    </a:p>
                    <a:p>
                      <a:pPr marL="0" lvl="0" indent="0" algn="l">
                        <a:buSzPts val="1150"/>
                        <a:buFont typeface="Arial" panose="020B0604020202020204" pitchFamily="34" charset="0"/>
                        <a:buNone/>
                      </a:pPr>
                      <a:endParaRPr lang="en-MY" sz="1800" dirty="0">
                        <a:effectLst/>
                      </a:endParaRPr>
                    </a:p>
                    <a:p>
                      <a:pPr algn="l"/>
                      <a:r>
                        <a:rPr lang="en-US" sz="1800" dirty="0">
                          <a:effectLst/>
                        </a:rPr>
                        <a:t> </a:t>
                      </a:r>
                      <a:endParaRPr lang="en-MY" sz="1800" dirty="0">
                        <a:effectLst/>
                      </a:endParaRPr>
                    </a:p>
                    <a:p>
                      <a:pPr marL="342900" lvl="0" indent="-342900" algn="l">
                        <a:buFont typeface="Symbol" panose="05050102010706020507" pitchFamily="18" charset="2"/>
                        <a:buChar char=""/>
                      </a:pPr>
                      <a:r>
                        <a:rPr lang="en-US" sz="1800" dirty="0">
                          <a:effectLst/>
                        </a:rPr>
                        <a:t>Digital marketing (Boosters, ads, followers etc.) </a:t>
                      </a:r>
                      <a:endParaRPr lang="en-MY" sz="1800" dirty="0">
                        <a:effectLst/>
                      </a:endParaRPr>
                    </a:p>
                    <a:p>
                      <a:pPr marL="228600" algn="l"/>
                      <a:r>
                        <a:rPr lang="en-US" sz="1800" dirty="0">
                          <a:effectLst/>
                        </a:rPr>
                        <a:t>Paid followers: 10,000 </a:t>
                      </a:r>
                    </a:p>
                    <a:p>
                      <a:pPr marL="228600" algn="l"/>
                      <a:r>
                        <a:rPr lang="en-US" sz="1800" dirty="0">
                          <a:effectLst/>
                        </a:rPr>
                        <a:t>Reserve for A List  / Akmal /– RM10000</a:t>
                      </a:r>
                      <a:endParaRPr lang="en-MY" sz="1800" dirty="0">
                        <a:effectLst/>
                      </a:endParaRPr>
                    </a:p>
                    <a:p>
                      <a:pPr marL="228600" algn="l"/>
                      <a:r>
                        <a:rPr lang="en-US" sz="1800" dirty="0">
                          <a:effectLst/>
                        </a:rPr>
                        <a:t> </a:t>
                      </a:r>
                      <a:endParaRPr lang="en-MY" sz="1800" dirty="0">
                        <a:effectLst/>
                      </a:endParaRPr>
                    </a:p>
                    <a:p>
                      <a:pPr marL="342900" lvl="0" indent="-342900" algn="l">
                        <a:buFont typeface="Symbol" panose="05050102010706020507" pitchFamily="18" charset="2"/>
                        <a:buChar char=""/>
                      </a:pPr>
                      <a:r>
                        <a:rPr lang="en-US" sz="1800" dirty="0">
                          <a:effectLst/>
                        </a:rPr>
                        <a:t>Social media activities</a:t>
                      </a:r>
                      <a:endParaRPr lang="en-MY" sz="1800" dirty="0">
                        <a:effectLst/>
                      </a:endParaRPr>
                    </a:p>
                    <a:p>
                      <a:pPr marL="22860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>
                          <a:effectLst/>
                        </a:rPr>
                        <a:t>(Quizzes, videos, posters, seeders, etc.)</a:t>
                      </a:r>
                    </a:p>
                    <a:p>
                      <a:pPr marL="228600" algn="l"/>
                      <a:r>
                        <a:rPr lang="en-US" sz="1800" dirty="0">
                          <a:effectLst/>
                        </a:rPr>
                        <a:t>2 series of Quizzes – RM5000 x 2 : RM10,000</a:t>
                      </a:r>
                      <a:endParaRPr lang="en-MY" sz="1800" dirty="0">
                        <a:effectLst/>
                      </a:endParaRPr>
                    </a:p>
                    <a:p>
                      <a:pPr algn="l"/>
                      <a:r>
                        <a:rPr lang="en-US" sz="1800" dirty="0">
                          <a:effectLst/>
                        </a:rPr>
                        <a:t> Amirul Hafiz /</a:t>
                      </a:r>
                    </a:p>
                    <a:p>
                      <a:pPr algn="l"/>
                      <a:endParaRPr lang="en-MY" sz="1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142" marR="51142" marT="0" marB="0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800" dirty="0">
                          <a:effectLst/>
                        </a:rPr>
                        <a:t> </a:t>
                      </a:r>
                      <a:endParaRPr lang="en-MY" sz="1800" dirty="0">
                        <a:effectLst/>
                      </a:endParaRPr>
                    </a:p>
                    <a:p>
                      <a:pPr algn="l"/>
                      <a:r>
                        <a:rPr lang="en-US" sz="1800" dirty="0">
                          <a:effectLst/>
                        </a:rPr>
                        <a:t>April 2023</a:t>
                      </a:r>
                      <a:endParaRPr lang="en-MY" sz="1800" dirty="0">
                        <a:effectLst/>
                      </a:endParaRPr>
                    </a:p>
                    <a:p>
                      <a:pPr algn="l"/>
                      <a:r>
                        <a:rPr lang="en-US" sz="1800" dirty="0">
                          <a:effectLst/>
                        </a:rPr>
                        <a:t> </a:t>
                      </a:r>
                      <a:endParaRPr lang="en-MY" sz="1800" dirty="0">
                        <a:effectLst/>
                      </a:endParaRPr>
                    </a:p>
                    <a:p>
                      <a:pPr algn="l"/>
                      <a:r>
                        <a:rPr lang="en-US" sz="1800" dirty="0">
                          <a:effectLst/>
                        </a:rPr>
                        <a:t> </a:t>
                      </a:r>
                      <a:endParaRPr lang="en-MY" sz="1800" dirty="0">
                        <a:effectLst/>
                      </a:endParaRPr>
                    </a:p>
                    <a:p>
                      <a:pPr algn="l"/>
                      <a:r>
                        <a:rPr lang="en-US" sz="1800" dirty="0">
                          <a:effectLst/>
                        </a:rPr>
                        <a:t> </a:t>
                      </a:r>
                    </a:p>
                    <a:p>
                      <a:pPr algn="l"/>
                      <a:endParaRPr lang="en-MY" sz="1800" dirty="0">
                        <a:effectLst/>
                      </a:endParaRPr>
                    </a:p>
                    <a:p>
                      <a:pPr algn="l"/>
                      <a:endParaRPr lang="en-MY" sz="1800" dirty="0">
                        <a:effectLst/>
                      </a:endParaRPr>
                    </a:p>
                    <a:p>
                      <a:pPr algn="l"/>
                      <a:endParaRPr lang="en-MY" sz="1800" dirty="0">
                        <a:effectLst/>
                      </a:endParaRPr>
                    </a:p>
                    <a:p>
                      <a:pPr algn="l"/>
                      <a:endParaRPr lang="en-MY" sz="1800" dirty="0">
                        <a:effectLst/>
                      </a:endParaRPr>
                    </a:p>
                    <a:p>
                      <a:pPr algn="l"/>
                      <a:endParaRPr lang="en-MY" sz="1800" dirty="0">
                        <a:effectLst/>
                      </a:endParaRPr>
                    </a:p>
                    <a:p>
                      <a:pPr algn="l"/>
                      <a:r>
                        <a:rPr lang="en-US" sz="1800" dirty="0">
                          <a:effectLst/>
                        </a:rPr>
                        <a:t>May – Nov 2023</a:t>
                      </a:r>
                      <a:endParaRPr lang="en-MY" sz="1800" dirty="0">
                        <a:effectLst/>
                      </a:endParaRPr>
                    </a:p>
                    <a:p>
                      <a:pPr algn="l"/>
                      <a:r>
                        <a:rPr lang="en-US" sz="1800" dirty="0">
                          <a:effectLst/>
                        </a:rPr>
                        <a:t> </a:t>
                      </a:r>
                      <a:endParaRPr lang="en-MY" sz="1800" dirty="0">
                        <a:effectLst/>
                      </a:endParaRPr>
                    </a:p>
                    <a:p>
                      <a:pPr algn="l"/>
                      <a:r>
                        <a:rPr lang="en-US" sz="1800" dirty="0">
                          <a:effectLst/>
                        </a:rPr>
                        <a:t> </a:t>
                      </a:r>
                      <a:endParaRPr lang="en-MY" sz="1800" dirty="0">
                        <a:effectLst/>
                      </a:endParaRPr>
                    </a:p>
                    <a:p>
                      <a:pPr algn="l"/>
                      <a:r>
                        <a:rPr lang="en-US" sz="1800" dirty="0">
                          <a:effectLst/>
                        </a:rPr>
                        <a:t> </a:t>
                      </a:r>
                      <a:endParaRPr lang="en-MY" sz="1800" dirty="0">
                        <a:effectLst/>
                      </a:endParaRPr>
                    </a:p>
                    <a:p>
                      <a:pPr algn="l"/>
                      <a:r>
                        <a:rPr lang="en-US" sz="1800" dirty="0">
                          <a:effectLst/>
                        </a:rPr>
                        <a:t> </a:t>
                      </a:r>
                      <a:endParaRPr lang="en-MY" sz="1800" dirty="0">
                        <a:effectLst/>
                      </a:endParaRPr>
                    </a:p>
                    <a:p>
                      <a:pPr algn="l"/>
                      <a:r>
                        <a:rPr lang="en-US" sz="1800" dirty="0">
                          <a:effectLst/>
                        </a:rPr>
                        <a:t> </a:t>
                      </a:r>
                      <a:endParaRPr lang="en-MY" sz="1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142" marR="51142" marT="0" marB="0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800" dirty="0">
                          <a:effectLst/>
                        </a:rPr>
                        <a:t> </a:t>
                      </a:r>
                      <a:endParaRPr lang="en-MY" sz="1800" dirty="0">
                        <a:effectLst/>
                      </a:endParaRPr>
                    </a:p>
                    <a:p>
                      <a:pPr algn="l"/>
                      <a:r>
                        <a:rPr lang="en-US" sz="1800" dirty="0">
                          <a:effectLst/>
                        </a:rPr>
                        <a:t>20,000.00</a:t>
                      </a:r>
                      <a:endParaRPr lang="en-MY" sz="1800" dirty="0">
                        <a:effectLst/>
                      </a:endParaRPr>
                    </a:p>
                    <a:p>
                      <a:pPr algn="l"/>
                      <a:r>
                        <a:rPr lang="en-US" sz="1800" dirty="0">
                          <a:effectLst/>
                        </a:rPr>
                        <a:t> </a:t>
                      </a:r>
                      <a:endParaRPr lang="en-MY" sz="1800" dirty="0">
                        <a:effectLst/>
                      </a:endParaRPr>
                    </a:p>
                    <a:p>
                      <a:pPr algn="l"/>
                      <a:r>
                        <a:rPr lang="en-US" sz="1800" dirty="0">
                          <a:effectLst/>
                        </a:rPr>
                        <a:t> </a:t>
                      </a:r>
                      <a:endParaRPr lang="en-MY" sz="1800" dirty="0">
                        <a:effectLst/>
                      </a:endParaRPr>
                    </a:p>
                    <a:p>
                      <a:pPr algn="l"/>
                      <a:r>
                        <a:rPr lang="en-US" sz="1800" dirty="0">
                          <a:effectLst/>
                        </a:rPr>
                        <a:t> </a:t>
                      </a:r>
                    </a:p>
                    <a:p>
                      <a:pPr algn="l"/>
                      <a:endParaRPr lang="en-US" sz="1800" dirty="0">
                        <a:effectLst/>
                      </a:endParaRPr>
                    </a:p>
                    <a:p>
                      <a:pPr algn="l"/>
                      <a:endParaRPr lang="en-US" sz="1800" dirty="0">
                        <a:effectLst/>
                      </a:endParaRPr>
                    </a:p>
                    <a:p>
                      <a:pPr algn="l"/>
                      <a:endParaRPr lang="en-US" sz="1800" dirty="0">
                        <a:effectLst/>
                      </a:endParaRPr>
                    </a:p>
                    <a:p>
                      <a:pPr algn="l"/>
                      <a:endParaRPr lang="en-US" sz="1800" dirty="0">
                        <a:effectLst/>
                      </a:endParaRPr>
                    </a:p>
                    <a:p>
                      <a:pPr algn="l"/>
                      <a:endParaRPr lang="en-MY" sz="1800" dirty="0">
                        <a:effectLst/>
                      </a:endParaRPr>
                    </a:p>
                    <a:p>
                      <a:pPr algn="l"/>
                      <a:r>
                        <a:rPr lang="en-US" sz="1800" dirty="0">
                          <a:effectLst/>
                        </a:rPr>
                        <a:t>10,000.00</a:t>
                      </a:r>
                      <a:endParaRPr lang="en-MY" sz="1800" dirty="0">
                        <a:effectLst/>
                      </a:endParaRPr>
                    </a:p>
                    <a:p>
                      <a:pPr algn="l"/>
                      <a:r>
                        <a:rPr lang="en-US" sz="1800" dirty="0">
                          <a:effectLst/>
                        </a:rPr>
                        <a:t> </a:t>
                      </a:r>
                    </a:p>
                    <a:p>
                      <a:pPr algn="l"/>
                      <a:endParaRPr lang="en-US" sz="1800" dirty="0">
                        <a:effectLst/>
                      </a:endParaRPr>
                    </a:p>
                    <a:p>
                      <a:pPr algn="l"/>
                      <a:endParaRPr lang="en-MY" sz="1800" dirty="0">
                        <a:effectLst/>
                      </a:endParaRPr>
                    </a:p>
                    <a:p>
                      <a:pPr algn="l"/>
                      <a:r>
                        <a:rPr lang="en-US" sz="1800" dirty="0">
                          <a:effectLst/>
                        </a:rPr>
                        <a:t> </a:t>
                      </a:r>
                      <a:endParaRPr lang="en-MY" sz="1800" dirty="0">
                        <a:effectLst/>
                      </a:endParaRPr>
                    </a:p>
                    <a:p>
                      <a:pPr algn="l"/>
                      <a:r>
                        <a:rPr lang="en-US" sz="1800" dirty="0">
                          <a:effectLst/>
                        </a:rPr>
                        <a:t>10,000.00</a:t>
                      </a:r>
                      <a:endParaRPr lang="en-MY" sz="1800" dirty="0">
                        <a:effectLst/>
                      </a:endParaRPr>
                    </a:p>
                    <a:p>
                      <a:pPr algn="l"/>
                      <a:r>
                        <a:rPr lang="en-US" sz="1800" dirty="0">
                          <a:effectLst/>
                        </a:rPr>
                        <a:t> </a:t>
                      </a:r>
                      <a:endParaRPr lang="en-MY" sz="1800" dirty="0">
                        <a:effectLst/>
                      </a:endParaRPr>
                    </a:p>
                    <a:p>
                      <a:pPr algn="r"/>
                      <a:r>
                        <a:rPr lang="en-US" sz="1800" dirty="0">
                          <a:effectLst/>
                        </a:rPr>
                        <a:t> </a:t>
                      </a:r>
                      <a:endParaRPr lang="en-MY" sz="1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142" marR="51142" marT="0" marB="0"/>
                </a:tc>
                <a:extLst>
                  <a:ext uri="{0D108BD9-81ED-4DB2-BD59-A6C34878D82A}">
                    <a16:rowId xmlns:a16="http://schemas.microsoft.com/office/drawing/2014/main" val="3432198697"/>
                  </a:ext>
                </a:extLst>
              </a:tr>
              <a:tr h="212351">
                <a:tc gridSpan="2">
                  <a:txBody>
                    <a:bodyPr/>
                    <a:lstStyle/>
                    <a:p>
                      <a:pPr algn="ctr"/>
                      <a:r>
                        <a:rPr lang="en-US" sz="2000">
                          <a:effectLst/>
                        </a:rPr>
                        <a:t>TOTAL</a:t>
                      </a:r>
                      <a:endParaRPr lang="en-MY" sz="18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142" marR="51142" marT="0" marB="0" anchor="ctr"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effectLst/>
                        </a:rPr>
                        <a:t>40,000.00</a:t>
                      </a:r>
                      <a:endParaRPr lang="en-MY" sz="1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142" marR="51142" marT="0" marB="0"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3053666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568138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63327D40-55F6-0293-2654-152851DEB87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06193773"/>
              </p:ext>
            </p:extLst>
          </p:nvPr>
        </p:nvGraphicFramePr>
        <p:xfrm>
          <a:off x="235527" y="704748"/>
          <a:ext cx="11720946" cy="3453540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1187758">
                  <a:extLst>
                    <a:ext uri="{9D8B030D-6E8A-4147-A177-3AD203B41FA5}">
                      <a16:colId xmlns:a16="http://schemas.microsoft.com/office/drawing/2014/main" val="226926074"/>
                    </a:ext>
                  </a:extLst>
                </a:gridCol>
                <a:gridCol w="7581696">
                  <a:extLst>
                    <a:ext uri="{9D8B030D-6E8A-4147-A177-3AD203B41FA5}">
                      <a16:colId xmlns:a16="http://schemas.microsoft.com/office/drawing/2014/main" val="3403773578"/>
                    </a:ext>
                  </a:extLst>
                </a:gridCol>
                <a:gridCol w="1518258">
                  <a:extLst>
                    <a:ext uri="{9D8B030D-6E8A-4147-A177-3AD203B41FA5}">
                      <a16:colId xmlns:a16="http://schemas.microsoft.com/office/drawing/2014/main" val="1231173680"/>
                    </a:ext>
                  </a:extLst>
                </a:gridCol>
                <a:gridCol w="1433234">
                  <a:extLst>
                    <a:ext uri="{9D8B030D-6E8A-4147-A177-3AD203B41FA5}">
                      <a16:colId xmlns:a16="http://schemas.microsoft.com/office/drawing/2014/main" val="4257361253"/>
                    </a:ext>
                  </a:extLst>
                </a:gridCol>
              </a:tblGrid>
              <a:tr h="344580">
                <a:tc rowSpan="2"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effectLst/>
                        </a:rPr>
                        <a:t>2</a:t>
                      </a:r>
                      <a:endParaRPr lang="en-MY" sz="1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142" marR="51142" marT="0" marB="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>
                          <a:effectLst/>
                        </a:rPr>
                        <a:t>Media engagement and promotions</a:t>
                      </a:r>
                      <a:endParaRPr lang="en-MY" sz="18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142" marR="51142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>
                          <a:effectLst/>
                        </a:rPr>
                        <a:t> </a:t>
                      </a:r>
                      <a:endParaRPr lang="en-MY" sz="18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142" marR="51142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>
                          <a:effectLst/>
                        </a:rPr>
                        <a:t>60,000.00</a:t>
                      </a:r>
                      <a:endParaRPr lang="en-MY" sz="18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142" marR="51142" marT="0" marB="0" anchor="ctr"/>
                </a:tc>
                <a:extLst>
                  <a:ext uri="{0D108BD9-81ED-4DB2-BD59-A6C34878D82A}">
                    <a16:rowId xmlns:a16="http://schemas.microsoft.com/office/drawing/2014/main" val="2640297768"/>
                  </a:ext>
                </a:extLst>
              </a:tr>
              <a:tr h="1698808">
                <a:tc v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800" dirty="0">
                          <a:effectLst/>
                        </a:rPr>
                        <a:t> </a:t>
                      </a:r>
                      <a:endParaRPr lang="en-MY" sz="1800" dirty="0">
                        <a:effectLst/>
                      </a:endParaRPr>
                    </a:p>
                    <a:p>
                      <a:pPr marL="342900" lvl="0" indent="-342900" algn="l">
                        <a:buFont typeface="Symbol" panose="05050102010706020507" pitchFamily="18" charset="2"/>
                        <a:buChar char=""/>
                      </a:pPr>
                      <a:r>
                        <a:rPr lang="en-US" sz="1800" dirty="0">
                          <a:effectLst/>
                        </a:rPr>
                        <a:t>Networking engagements  </a:t>
                      </a:r>
                      <a:endParaRPr lang="en-MY" sz="1800" dirty="0">
                        <a:effectLst/>
                      </a:endParaRPr>
                    </a:p>
                    <a:p>
                      <a:pPr marL="342900" lvl="0" indent="-342900" algn="l">
                        <a:buSzPts val="1150"/>
                        <a:buFont typeface="Arial" panose="020B0604020202020204" pitchFamily="34" charset="0"/>
                        <a:buChar char="-"/>
                      </a:pPr>
                      <a:r>
                        <a:rPr lang="en-US" sz="1800" dirty="0">
                          <a:effectLst/>
                        </a:rPr>
                        <a:t>Collaboration with universities / IPTs</a:t>
                      </a:r>
                      <a:endParaRPr lang="en-MY" sz="1800" dirty="0">
                        <a:effectLst/>
                      </a:endParaRPr>
                    </a:p>
                    <a:p>
                      <a:pPr marL="342900" lvl="0" indent="-342900" algn="l">
                        <a:buSzPts val="1150"/>
                        <a:buFont typeface="Arial" panose="020B0604020202020204" pitchFamily="34" charset="0"/>
                        <a:buChar char="-"/>
                      </a:pPr>
                      <a:r>
                        <a:rPr lang="en-US" sz="1800" dirty="0">
                          <a:effectLst/>
                        </a:rPr>
                        <a:t>Public engagement </a:t>
                      </a:r>
                      <a:endParaRPr lang="en-MY" sz="1800" dirty="0">
                        <a:effectLst/>
                      </a:endParaRPr>
                    </a:p>
                    <a:p>
                      <a:pPr marL="342900" lvl="0" indent="-342900" algn="l">
                        <a:buSzPts val="1150"/>
                        <a:buFont typeface="Arial" panose="020B0604020202020204" pitchFamily="34" charset="0"/>
                        <a:buChar char="-"/>
                      </a:pPr>
                      <a:r>
                        <a:rPr lang="en-US" sz="1800" dirty="0">
                          <a:effectLst/>
                        </a:rPr>
                        <a:t>Seminars: Lets Chat Session &amp; Productivity Forum</a:t>
                      </a:r>
                      <a:endParaRPr lang="en-MY" sz="1800" dirty="0">
                        <a:effectLst/>
                      </a:endParaRPr>
                    </a:p>
                    <a:p>
                      <a:pPr marL="342900" lvl="0" indent="-342900" algn="l">
                        <a:buSzPts val="1150"/>
                        <a:buFont typeface="Arial" panose="020B0604020202020204" pitchFamily="34" charset="0"/>
                        <a:buChar char="-"/>
                      </a:pPr>
                      <a:r>
                        <a:rPr lang="en-US" sz="1800" dirty="0">
                          <a:effectLst/>
                        </a:rPr>
                        <a:t>Competitions &amp; Exhibition: Innovation Award</a:t>
                      </a:r>
                      <a:endParaRPr lang="en-MY" sz="1800" dirty="0">
                        <a:effectLst/>
                      </a:endParaRPr>
                    </a:p>
                    <a:p>
                      <a:pPr algn="l"/>
                      <a:r>
                        <a:rPr lang="en-US" sz="1600" dirty="0">
                          <a:effectLst/>
                        </a:rPr>
                        <a:t> </a:t>
                      </a:r>
                    </a:p>
                    <a:p>
                      <a:pPr algn="l"/>
                      <a:endParaRPr lang="en-US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/>
                      <a:r>
                        <a:rPr lang="en-US" sz="16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Productivity Forum in July 2023 -  RM 15000</a:t>
                      </a:r>
                    </a:p>
                    <a:p>
                      <a:pPr algn="l"/>
                      <a:r>
                        <a:rPr lang="en-US" sz="16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Productivity Award</a:t>
                      </a:r>
                    </a:p>
                    <a:p>
                      <a:pPr algn="l"/>
                      <a:r>
                        <a:rPr lang="en-US" sz="16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Seminar  / Editorial Briefing / Session with media / Collaboration with </a:t>
                      </a:r>
                      <a:r>
                        <a:rPr lang="en-US" sz="1600" dirty="0" err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uni</a:t>
                      </a:r>
                      <a:r>
                        <a:rPr lang="en-US" sz="16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(PC) – RM10000</a:t>
                      </a:r>
                      <a:endParaRPr lang="en-MY" sz="1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142" marR="51142" marT="0" marB="0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800" dirty="0">
                          <a:effectLst/>
                        </a:rPr>
                        <a:t> </a:t>
                      </a:r>
                      <a:endParaRPr lang="en-MY" sz="1800" dirty="0">
                        <a:effectLst/>
                      </a:endParaRPr>
                    </a:p>
                    <a:p>
                      <a:pPr algn="l"/>
                      <a:r>
                        <a:rPr lang="en-US" sz="1800" dirty="0">
                          <a:effectLst/>
                        </a:rPr>
                        <a:t> </a:t>
                      </a:r>
                      <a:endParaRPr lang="en-MY" sz="1800" dirty="0">
                        <a:effectLst/>
                      </a:endParaRPr>
                    </a:p>
                    <a:p>
                      <a:pPr algn="l"/>
                      <a:r>
                        <a:rPr lang="en-US" sz="1800" dirty="0">
                          <a:effectLst/>
                        </a:rPr>
                        <a:t>April – July 2023</a:t>
                      </a:r>
                      <a:endParaRPr lang="en-MY" sz="1800" dirty="0">
                        <a:effectLst/>
                      </a:endParaRPr>
                    </a:p>
                    <a:p>
                      <a:pPr algn="l"/>
                      <a:r>
                        <a:rPr lang="en-US" sz="1800" dirty="0">
                          <a:effectLst/>
                        </a:rPr>
                        <a:t> </a:t>
                      </a:r>
                      <a:endParaRPr lang="en-MY" sz="1800" dirty="0">
                        <a:effectLst/>
                      </a:endParaRPr>
                    </a:p>
                    <a:p>
                      <a:pPr algn="l"/>
                      <a:r>
                        <a:rPr lang="en-US" sz="1800" dirty="0">
                          <a:effectLst/>
                        </a:rPr>
                        <a:t> </a:t>
                      </a:r>
                      <a:endParaRPr lang="en-MY" sz="1800" dirty="0">
                        <a:effectLst/>
                      </a:endParaRPr>
                    </a:p>
                    <a:p>
                      <a:pPr algn="l"/>
                      <a:r>
                        <a:rPr lang="en-US" sz="1800" dirty="0">
                          <a:effectLst/>
                        </a:rPr>
                        <a:t> </a:t>
                      </a:r>
                      <a:endParaRPr lang="en-MY" sz="1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142" marR="51142" marT="0" marB="0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800" dirty="0">
                          <a:effectLst/>
                        </a:rPr>
                        <a:t> </a:t>
                      </a:r>
                      <a:endParaRPr lang="en-MY" sz="1800" dirty="0">
                        <a:effectLst/>
                      </a:endParaRPr>
                    </a:p>
                    <a:p>
                      <a:pPr algn="l"/>
                      <a:r>
                        <a:rPr lang="en-US" sz="1800" dirty="0">
                          <a:effectLst/>
                        </a:rPr>
                        <a:t> </a:t>
                      </a:r>
                      <a:endParaRPr lang="en-MY" sz="1800" dirty="0">
                        <a:effectLst/>
                      </a:endParaRPr>
                    </a:p>
                    <a:p>
                      <a:pPr algn="l"/>
                      <a:r>
                        <a:rPr lang="en-US" sz="1800" dirty="0">
                          <a:effectLst/>
                        </a:rPr>
                        <a:t>60,000.00</a:t>
                      </a:r>
                      <a:endParaRPr lang="en-MY" sz="1800" dirty="0">
                        <a:effectLst/>
                      </a:endParaRPr>
                    </a:p>
                    <a:p>
                      <a:pPr algn="l"/>
                      <a:r>
                        <a:rPr lang="en-US" sz="1800" dirty="0">
                          <a:effectLst/>
                        </a:rPr>
                        <a:t> </a:t>
                      </a:r>
                      <a:endParaRPr lang="en-MY" sz="1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142" marR="51142" marT="0" marB="0"/>
                </a:tc>
                <a:extLst>
                  <a:ext uri="{0D108BD9-81ED-4DB2-BD59-A6C34878D82A}">
                    <a16:rowId xmlns:a16="http://schemas.microsoft.com/office/drawing/2014/main" val="248528408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23192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67627D-AB87-09F8-A10B-DD45592FDA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Lain- lain </a:t>
            </a:r>
            <a:r>
              <a:rPr lang="en-US" dirty="0" err="1"/>
              <a:t>perkara</a:t>
            </a:r>
            <a:endParaRPr lang="en-MY" dirty="0"/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D1D307C1-9440-05C8-465A-7FDF7EF322B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47374393"/>
              </p:ext>
            </p:extLst>
          </p:nvPr>
        </p:nvGraphicFramePr>
        <p:xfrm>
          <a:off x="1267850" y="1498709"/>
          <a:ext cx="9437663" cy="3734471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88656">
                  <a:extLst>
                    <a:ext uri="{9D8B030D-6E8A-4147-A177-3AD203B41FA5}">
                      <a16:colId xmlns:a16="http://schemas.microsoft.com/office/drawing/2014/main" val="2419603271"/>
                    </a:ext>
                  </a:extLst>
                </a:gridCol>
                <a:gridCol w="3043549">
                  <a:extLst>
                    <a:ext uri="{9D8B030D-6E8A-4147-A177-3AD203B41FA5}">
                      <a16:colId xmlns:a16="http://schemas.microsoft.com/office/drawing/2014/main" val="3183121515"/>
                    </a:ext>
                  </a:extLst>
                </a:gridCol>
                <a:gridCol w="2852729">
                  <a:extLst>
                    <a:ext uri="{9D8B030D-6E8A-4147-A177-3AD203B41FA5}">
                      <a16:colId xmlns:a16="http://schemas.microsoft.com/office/drawing/2014/main" val="1609073159"/>
                    </a:ext>
                  </a:extLst>
                </a:gridCol>
                <a:gridCol w="2852729">
                  <a:extLst>
                    <a:ext uri="{9D8B030D-6E8A-4147-A177-3AD203B41FA5}">
                      <a16:colId xmlns:a16="http://schemas.microsoft.com/office/drawing/2014/main" val="2847762463"/>
                    </a:ext>
                  </a:extLst>
                </a:gridCol>
              </a:tblGrid>
              <a:tr h="666543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effectLst/>
                        </a:rPr>
                        <a:t>No.</a:t>
                      </a:r>
                      <a:endParaRPr lang="en-MY" sz="1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142" marR="51142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effectLst/>
                        </a:rPr>
                        <a:t>Activity</a:t>
                      </a:r>
                      <a:endParaRPr lang="en-MY" sz="1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142" marR="51142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effectLst/>
                        </a:rPr>
                        <a:t>Cost (RM)</a:t>
                      </a:r>
                      <a:endParaRPr lang="en-MY" sz="1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142" marR="51142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Remarks</a:t>
                      </a:r>
                      <a:endParaRPr lang="en-MY" sz="1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142" marR="51142" marT="0" marB="0" anchor="ctr"/>
                </a:tc>
                <a:extLst>
                  <a:ext uri="{0D108BD9-81ED-4DB2-BD59-A6C34878D82A}">
                    <a16:rowId xmlns:a16="http://schemas.microsoft.com/office/drawing/2014/main" val="2741779018"/>
                  </a:ext>
                </a:extLst>
              </a:tr>
              <a:tr h="766982">
                <a:tc>
                  <a:txBody>
                    <a:bodyPr/>
                    <a:lstStyle/>
                    <a:p>
                      <a:pPr algn="l" fontAlgn="t"/>
                      <a:r>
                        <a:rPr lang="en-US" dirty="0">
                          <a:effectLst/>
                        </a:rPr>
                        <a:t>1</a:t>
                      </a:r>
                      <a:endParaRPr lang="en-MY" dirty="0">
                        <a:effectLst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MY" dirty="0">
                          <a:effectLst/>
                        </a:rPr>
                        <a:t>PENGINAPAN</a:t>
                      </a: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MY" dirty="0">
                          <a:effectLst/>
                        </a:rPr>
                        <a:t>3,000.00</a:t>
                      </a: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algn="r" fontAlgn="t"/>
                      <a:endParaRPr lang="en-MY" dirty="0">
                        <a:effectLst/>
                      </a:endParaRPr>
                    </a:p>
                  </a:txBody>
                  <a:tcPr marL="76200" marR="76200" marT="76200" marB="76200"/>
                </a:tc>
                <a:extLst>
                  <a:ext uri="{0D108BD9-81ED-4DB2-BD59-A6C34878D82A}">
                    <a16:rowId xmlns:a16="http://schemas.microsoft.com/office/drawing/2014/main" val="3714382385"/>
                  </a:ext>
                </a:extLst>
              </a:tr>
              <a:tr h="766982">
                <a:tc>
                  <a:txBody>
                    <a:bodyPr/>
                    <a:lstStyle/>
                    <a:p>
                      <a:pPr algn="l" fontAlgn="t"/>
                      <a:r>
                        <a:rPr lang="en-US" dirty="0">
                          <a:effectLst/>
                        </a:rPr>
                        <a:t>2</a:t>
                      </a:r>
                      <a:endParaRPr lang="en-MY" dirty="0">
                        <a:effectLst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MY">
                          <a:effectLst/>
                        </a:rPr>
                        <a:t>PENGANGKUTAN</a:t>
                      </a:r>
                      <a:endParaRPr lang="en-MY" dirty="0">
                        <a:effectLst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MY" dirty="0">
                          <a:effectLst/>
                        </a:rPr>
                        <a:t>3,500.00</a:t>
                      </a: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algn="r" fontAlgn="t"/>
                      <a:endParaRPr lang="en-MY" dirty="0">
                        <a:effectLst/>
                      </a:endParaRPr>
                    </a:p>
                  </a:txBody>
                  <a:tcPr marL="76200" marR="76200" marT="76200" marB="76200"/>
                </a:tc>
                <a:extLst>
                  <a:ext uri="{0D108BD9-81ED-4DB2-BD59-A6C34878D82A}">
                    <a16:rowId xmlns:a16="http://schemas.microsoft.com/office/drawing/2014/main" val="4162529252"/>
                  </a:ext>
                </a:extLst>
              </a:tr>
              <a:tr h="766982">
                <a:tc>
                  <a:txBody>
                    <a:bodyPr/>
                    <a:lstStyle/>
                    <a:p>
                      <a:pPr algn="l" fontAlgn="t"/>
                      <a:r>
                        <a:rPr lang="en-US" dirty="0">
                          <a:effectLst/>
                        </a:rPr>
                        <a:t>3</a:t>
                      </a:r>
                      <a:endParaRPr lang="en-MY" dirty="0">
                        <a:effectLst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MY">
                          <a:effectLst/>
                        </a:rPr>
                        <a:t>HONORARIUM</a:t>
                      </a:r>
                      <a:endParaRPr lang="en-MY" dirty="0">
                        <a:effectLst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MY" dirty="0">
                          <a:effectLst/>
                        </a:rPr>
                        <a:t>2,000.00</a:t>
                      </a: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algn="r" fontAlgn="t"/>
                      <a:endParaRPr lang="en-MY" dirty="0">
                        <a:effectLst/>
                      </a:endParaRPr>
                    </a:p>
                  </a:txBody>
                  <a:tcPr marL="76200" marR="76200" marT="76200" marB="76200"/>
                </a:tc>
                <a:extLst>
                  <a:ext uri="{0D108BD9-81ED-4DB2-BD59-A6C34878D82A}">
                    <a16:rowId xmlns:a16="http://schemas.microsoft.com/office/drawing/2014/main" val="2502361821"/>
                  </a:ext>
                </a:extLst>
              </a:tr>
              <a:tr h="766982">
                <a:tc gridSpan="2">
                  <a:txBody>
                    <a:bodyPr/>
                    <a:lstStyle/>
                    <a:p>
                      <a:pPr algn="r" fontAlgn="t"/>
                      <a:r>
                        <a:rPr lang="en-US" b="1" dirty="0">
                          <a:effectLst/>
                        </a:rPr>
                        <a:t>TOTAL</a:t>
                      </a:r>
                      <a:endParaRPr lang="en-MY" b="1" dirty="0">
                        <a:effectLst/>
                      </a:endParaRPr>
                    </a:p>
                  </a:txBody>
                  <a:tcPr marL="76200" marR="76200" marT="76200" marB="76200"/>
                </a:tc>
                <a:tc hMerge="1">
                  <a:txBody>
                    <a:bodyPr/>
                    <a:lstStyle/>
                    <a:p>
                      <a:pPr algn="l" fontAlgn="t"/>
                      <a:r>
                        <a:rPr lang="en-US" dirty="0">
                          <a:effectLst/>
                        </a:rPr>
                        <a:t>TOTAL</a:t>
                      </a:r>
                      <a:endParaRPr lang="en-MY" dirty="0">
                        <a:effectLst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b="1" dirty="0">
                          <a:effectLst/>
                        </a:rPr>
                        <a:t>8,500.00</a:t>
                      </a:r>
                      <a:endParaRPr lang="en-MY" b="1" dirty="0">
                        <a:effectLst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algn="r" fontAlgn="t"/>
                      <a:endParaRPr lang="en-MY" b="1" dirty="0">
                        <a:effectLst/>
                      </a:endParaRPr>
                    </a:p>
                  </a:txBody>
                  <a:tcPr marL="76200" marR="76200" marT="76200" marB="76200"/>
                </a:tc>
                <a:extLst>
                  <a:ext uri="{0D108BD9-81ED-4DB2-BD59-A6C34878D82A}">
                    <a16:rowId xmlns:a16="http://schemas.microsoft.com/office/drawing/2014/main" val="6198672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112524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67627D-AB87-09F8-A10B-DD45592FDA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99459" y="-290745"/>
            <a:ext cx="5661661" cy="1325563"/>
          </a:xfrm>
        </p:spPr>
        <p:txBody>
          <a:bodyPr/>
          <a:lstStyle/>
          <a:p>
            <a:r>
              <a:rPr lang="en-US" b="1" dirty="0"/>
              <a:t>Activity APO Vision 2023</a:t>
            </a:r>
            <a:endParaRPr lang="en-MY" b="1" dirty="0"/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D1D307C1-9440-05C8-465A-7FDF7EF322B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18993738"/>
              </p:ext>
            </p:extLst>
          </p:nvPr>
        </p:nvGraphicFramePr>
        <p:xfrm>
          <a:off x="153425" y="705025"/>
          <a:ext cx="11885150" cy="663181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15197">
                  <a:extLst>
                    <a:ext uri="{9D8B030D-6E8A-4147-A177-3AD203B41FA5}">
                      <a16:colId xmlns:a16="http://schemas.microsoft.com/office/drawing/2014/main" val="2419603271"/>
                    </a:ext>
                  </a:extLst>
                </a:gridCol>
                <a:gridCol w="5230011">
                  <a:extLst>
                    <a:ext uri="{9D8B030D-6E8A-4147-A177-3AD203B41FA5}">
                      <a16:colId xmlns:a16="http://schemas.microsoft.com/office/drawing/2014/main" val="3183121515"/>
                    </a:ext>
                  </a:extLst>
                </a:gridCol>
                <a:gridCol w="1853599">
                  <a:extLst>
                    <a:ext uri="{9D8B030D-6E8A-4147-A177-3AD203B41FA5}">
                      <a16:colId xmlns:a16="http://schemas.microsoft.com/office/drawing/2014/main" val="3319767858"/>
                    </a:ext>
                  </a:extLst>
                </a:gridCol>
                <a:gridCol w="1895726">
                  <a:extLst>
                    <a:ext uri="{9D8B030D-6E8A-4147-A177-3AD203B41FA5}">
                      <a16:colId xmlns:a16="http://schemas.microsoft.com/office/drawing/2014/main" val="1609073159"/>
                    </a:ext>
                  </a:extLst>
                </a:gridCol>
                <a:gridCol w="2190617">
                  <a:extLst>
                    <a:ext uri="{9D8B030D-6E8A-4147-A177-3AD203B41FA5}">
                      <a16:colId xmlns:a16="http://schemas.microsoft.com/office/drawing/2014/main" val="2847762463"/>
                    </a:ext>
                  </a:extLst>
                </a:gridCol>
              </a:tblGrid>
              <a:tr h="352031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No.</a:t>
                      </a:r>
                      <a:endParaRPr lang="en-MY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1142" marR="51142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Activity</a:t>
                      </a:r>
                      <a:endParaRPr lang="en-MY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1142" marR="51142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Date</a:t>
                      </a:r>
                      <a:endParaRPr lang="en-MY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1142" marR="51142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Cost (RM)</a:t>
                      </a:r>
                      <a:endParaRPr lang="en-MY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1142" marR="51142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Remarks</a:t>
                      </a:r>
                      <a:endParaRPr lang="en-MY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1142" marR="51142" marT="0" marB="0" anchor="ctr"/>
                </a:tc>
                <a:extLst>
                  <a:ext uri="{0D108BD9-81ED-4DB2-BD59-A6C34878D82A}">
                    <a16:rowId xmlns:a16="http://schemas.microsoft.com/office/drawing/2014/main" val="2741779018"/>
                  </a:ext>
                </a:extLst>
              </a:tr>
              <a:tr h="624928"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n-MY" sz="16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Pelaksanaan</a:t>
                      </a:r>
                      <a:r>
                        <a:rPr lang="en-US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Program </a:t>
                      </a:r>
                      <a:r>
                        <a:rPr lang="en-US" sz="16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Peningkatan</a:t>
                      </a:r>
                      <a:r>
                        <a:rPr lang="en-US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Produktiviti</a:t>
                      </a:r>
                      <a:r>
                        <a:rPr lang="en-US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Enterpris</a:t>
                      </a:r>
                      <a:r>
                        <a:rPr lang="en-US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Tempatan</a:t>
                      </a:r>
                      <a:r>
                        <a:rPr lang="en-US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melalui</a:t>
                      </a:r>
                      <a:r>
                        <a:rPr lang="en-US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Syarikat </a:t>
                      </a:r>
                      <a:r>
                        <a:rPr lang="en-US" sz="16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Peneraju</a:t>
                      </a:r>
                      <a:r>
                        <a:rPr lang="en-US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(Satu </a:t>
                      </a:r>
                      <a:r>
                        <a:rPr lang="en-US" sz="16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syarikat</a:t>
                      </a:r>
                      <a:r>
                        <a:rPr lang="en-US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peneraju</a:t>
                      </a:r>
                      <a:r>
                        <a:rPr lang="en-US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&amp; 10 </a:t>
                      </a:r>
                      <a:r>
                        <a:rPr lang="en-US" sz="16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enterpris</a:t>
                      </a:r>
                      <a:r>
                        <a:rPr lang="en-US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tempatan</a:t>
                      </a:r>
                      <a:r>
                        <a:rPr lang="en-US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)</a:t>
                      </a:r>
                      <a:endParaRPr lang="en-MY" sz="16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July 2023</a:t>
                      </a:r>
                      <a:endParaRPr lang="en-MY" sz="16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15,000</a:t>
                      </a:r>
                      <a:endParaRPr lang="en-MY" sz="16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PIC: HANIM</a:t>
                      </a:r>
                      <a:endParaRPr lang="en-MY" sz="16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6200" marR="76200" marT="76200" marB="76200"/>
                </a:tc>
                <a:extLst>
                  <a:ext uri="{0D108BD9-81ED-4DB2-BD59-A6C34878D82A}">
                    <a16:rowId xmlns:a16="http://schemas.microsoft.com/office/drawing/2014/main" val="3714382385"/>
                  </a:ext>
                </a:extLst>
              </a:tr>
              <a:tr h="405078"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en-MY" sz="16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MY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Program </a:t>
                      </a:r>
                      <a:r>
                        <a:rPr lang="en-MY" sz="16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Promosi</a:t>
                      </a:r>
                      <a:r>
                        <a:rPr lang="en-MY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MY" sz="16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Minda</a:t>
                      </a:r>
                      <a:r>
                        <a:rPr lang="en-MY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MY" sz="16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Produktif</a:t>
                      </a:r>
                      <a:r>
                        <a:rPr lang="en-MY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di Kota Raja</a:t>
                      </a: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July 2023</a:t>
                      </a:r>
                      <a:endParaRPr lang="en-MY" sz="16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5,000</a:t>
                      </a:r>
                      <a:endParaRPr lang="en-MY" sz="16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PIC: MUZAFFAR</a:t>
                      </a:r>
                      <a:endParaRPr lang="en-MY" sz="16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6200" marR="76200" marT="76200" marB="76200"/>
                </a:tc>
                <a:extLst>
                  <a:ext uri="{0D108BD9-81ED-4DB2-BD59-A6C34878D82A}">
                    <a16:rowId xmlns:a16="http://schemas.microsoft.com/office/drawing/2014/main" val="4162529252"/>
                  </a:ext>
                </a:extLst>
              </a:tr>
              <a:tr h="405078"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en-MY" sz="16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State productive program promotional activities ( youth prog/ sport/tourist attraction spot)</a:t>
                      </a:r>
                      <a:endParaRPr lang="en-MY" sz="16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October 2023</a:t>
                      </a:r>
                      <a:endParaRPr lang="en-MY" sz="16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10,000</a:t>
                      </a:r>
                      <a:endParaRPr lang="en-MY" sz="16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PIC: HUDA</a:t>
                      </a:r>
                      <a:endParaRPr lang="en-MY" sz="16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6200" marR="76200" marT="76200" marB="76200"/>
                </a:tc>
                <a:extLst>
                  <a:ext uri="{0D108BD9-81ED-4DB2-BD59-A6C34878D82A}">
                    <a16:rowId xmlns:a16="http://schemas.microsoft.com/office/drawing/2014/main" val="2502361821"/>
                  </a:ext>
                </a:extLst>
              </a:tr>
              <a:tr h="405078"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lang="en-MY" sz="16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Productivity Forum 2023</a:t>
                      </a:r>
                      <a:endParaRPr lang="en-MY" sz="16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July 2023</a:t>
                      </a:r>
                      <a:endParaRPr lang="en-MY" sz="16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15,000</a:t>
                      </a:r>
                      <a:endParaRPr lang="en-MY" sz="16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PIC: IZZATI</a:t>
                      </a:r>
                      <a:endParaRPr lang="en-MY" sz="16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6200" marR="76200" marT="76200" marB="76200"/>
                </a:tc>
                <a:extLst>
                  <a:ext uri="{0D108BD9-81ED-4DB2-BD59-A6C34878D82A}">
                    <a16:rowId xmlns:a16="http://schemas.microsoft.com/office/drawing/2014/main" val="3392982873"/>
                  </a:ext>
                </a:extLst>
              </a:tr>
              <a:tr h="405078"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  <a:endParaRPr lang="en-MY" sz="16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Awards on APQO</a:t>
                      </a:r>
                      <a:endParaRPr lang="en-MY" sz="16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November 2023</a:t>
                      </a:r>
                      <a:endParaRPr lang="en-MY" sz="16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7,000</a:t>
                      </a:r>
                      <a:endParaRPr lang="en-MY" sz="16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PIC: NIK HANEEZ</a:t>
                      </a:r>
                      <a:endParaRPr lang="en-MY" sz="16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6200" marR="76200" marT="76200" marB="76200"/>
                </a:tc>
                <a:extLst>
                  <a:ext uri="{0D108BD9-81ED-4DB2-BD59-A6C34878D82A}">
                    <a16:rowId xmlns:a16="http://schemas.microsoft.com/office/drawing/2014/main" val="1647906975"/>
                  </a:ext>
                </a:extLst>
              </a:tr>
              <a:tr h="405078"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</a:t>
                      </a:r>
                      <a:endParaRPr lang="en-MY" sz="16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Editorial / Media Briefing / </a:t>
                      </a:r>
                      <a:r>
                        <a:rPr lang="en-US" sz="16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Kursus</a:t>
                      </a:r>
                      <a:r>
                        <a:rPr lang="en-US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Pemantapan</a:t>
                      </a:r>
                      <a:r>
                        <a:rPr lang="en-US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Medsos</a:t>
                      </a:r>
                      <a:endParaRPr lang="en-MY" sz="16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August 2023</a:t>
                      </a:r>
                      <a:endParaRPr lang="en-MY" sz="16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10,000</a:t>
                      </a:r>
                      <a:endParaRPr lang="en-MY" sz="16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PIC: NIK HANEEZ</a:t>
                      </a:r>
                      <a:endParaRPr lang="en-MY" sz="16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6200" marR="76200" marT="76200" marB="76200"/>
                </a:tc>
                <a:extLst>
                  <a:ext uri="{0D108BD9-81ED-4DB2-BD59-A6C34878D82A}">
                    <a16:rowId xmlns:a16="http://schemas.microsoft.com/office/drawing/2014/main" val="3952934918"/>
                  </a:ext>
                </a:extLst>
              </a:tr>
              <a:tr h="624928"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</a:t>
                      </a:r>
                      <a:endParaRPr lang="en-MY" sz="16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Articles on Productivity</a:t>
                      </a:r>
                      <a:endParaRPr lang="en-MY" sz="16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Jun – December 2023</a:t>
                      </a:r>
                      <a:endParaRPr lang="en-MY" sz="16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7,000</a:t>
                      </a:r>
                      <a:endParaRPr lang="en-MY" sz="16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PIC: IZZATI</a:t>
                      </a:r>
                      <a:endParaRPr lang="en-MY" sz="16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6200" marR="76200" marT="76200" marB="76200"/>
                </a:tc>
                <a:extLst>
                  <a:ext uri="{0D108BD9-81ED-4DB2-BD59-A6C34878D82A}">
                    <a16:rowId xmlns:a16="http://schemas.microsoft.com/office/drawing/2014/main" val="1997592021"/>
                  </a:ext>
                </a:extLst>
              </a:tr>
              <a:tr h="624928"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</a:t>
                      </a:r>
                      <a:endParaRPr lang="en-MY" sz="16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Digital Marketing</a:t>
                      </a:r>
                    </a:p>
                    <a:p>
                      <a:pPr algn="l" fontAlgn="t"/>
                      <a:r>
                        <a:rPr lang="en-US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(Brand awareness)</a:t>
                      </a:r>
                      <a:endParaRPr lang="en-MY" sz="16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June 2023</a:t>
                      </a:r>
                      <a:endParaRPr lang="en-MY" sz="16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10,000</a:t>
                      </a:r>
                      <a:endParaRPr lang="en-MY" sz="16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PIC: NIK HANEEZ</a:t>
                      </a:r>
                      <a:endParaRPr lang="en-MY" sz="16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 fontAlgn="t"/>
                      <a:endParaRPr lang="en-MY" sz="16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6200" marR="76200" marT="76200" marB="76200"/>
                </a:tc>
                <a:extLst>
                  <a:ext uri="{0D108BD9-81ED-4DB2-BD59-A6C34878D82A}">
                    <a16:rowId xmlns:a16="http://schemas.microsoft.com/office/drawing/2014/main" val="1067434818"/>
                  </a:ext>
                </a:extLst>
              </a:tr>
              <a:tr h="405078"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</a:t>
                      </a:r>
                      <a:endParaRPr lang="en-MY" sz="16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Social Media Activities </a:t>
                      </a:r>
                      <a:endParaRPr lang="en-MY" sz="16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July 2023</a:t>
                      </a:r>
                      <a:endParaRPr lang="en-MY" sz="16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5,000</a:t>
                      </a:r>
                      <a:endParaRPr lang="en-MY" sz="16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PIC: NIK HANEEZ</a:t>
                      </a:r>
                      <a:endParaRPr kumimoji="0" lang="en-MY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76200" marR="76200" marT="76200" marB="76200"/>
                </a:tc>
                <a:extLst>
                  <a:ext uri="{0D108BD9-81ED-4DB2-BD59-A6C34878D82A}">
                    <a16:rowId xmlns:a16="http://schemas.microsoft.com/office/drawing/2014/main" val="1135892195"/>
                  </a:ext>
                </a:extLst>
              </a:tr>
              <a:tr h="405078"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</a:t>
                      </a:r>
                      <a:endParaRPr lang="en-MY" sz="16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Social Media Activities</a:t>
                      </a:r>
                      <a:endParaRPr lang="en-MY" sz="16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September 2023</a:t>
                      </a:r>
                      <a:endParaRPr lang="en-MY" sz="16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5,000</a:t>
                      </a:r>
                      <a:endParaRPr lang="en-MY" sz="16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PIC: NIK HANEEZ</a:t>
                      </a:r>
                      <a:endParaRPr kumimoji="0" lang="en-MY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76200" marR="76200" marT="76200" marB="76200"/>
                </a:tc>
                <a:extLst>
                  <a:ext uri="{0D108BD9-81ED-4DB2-BD59-A6C34878D82A}">
                    <a16:rowId xmlns:a16="http://schemas.microsoft.com/office/drawing/2014/main" val="1931278257"/>
                  </a:ext>
                </a:extLst>
              </a:tr>
              <a:tr h="624928"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</a:t>
                      </a:r>
                      <a:endParaRPr lang="en-MY" sz="16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Promotional Efforts for Outreach Program (</a:t>
                      </a:r>
                      <a:r>
                        <a:rPr lang="en-US" sz="16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Kuiztiviti</a:t>
                      </a:r>
                      <a:r>
                        <a:rPr lang="en-US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Spinning Wheels, Exhibitions, </a:t>
                      </a:r>
                      <a:r>
                        <a:rPr lang="en-US" sz="16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etc</a:t>
                      </a:r>
                      <a:r>
                        <a:rPr lang="en-US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)</a:t>
                      </a:r>
                      <a:endParaRPr lang="en-MY" sz="16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Jun – December 2023</a:t>
                      </a:r>
                      <a:endParaRPr lang="en-MY" sz="16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5,000</a:t>
                      </a:r>
                      <a:endParaRPr lang="en-MY" sz="16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PIC: NIK HANEEZ</a:t>
                      </a:r>
                      <a:endParaRPr lang="en-MY" sz="16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6200" marR="76200" marT="76200" marB="76200"/>
                </a:tc>
                <a:extLst>
                  <a:ext uri="{0D108BD9-81ED-4DB2-BD59-A6C34878D82A}">
                    <a16:rowId xmlns:a16="http://schemas.microsoft.com/office/drawing/2014/main" val="1810469281"/>
                  </a:ext>
                </a:extLst>
              </a:tr>
              <a:tr h="405078">
                <a:tc gridSpan="2">
                  <a:txBody>
                    <a:bodyPr/>
                    <a:lstStyle/>
                    <a:p>
                      <a:pPr algn="r" fontAlgn="t"/>
                      <a:r>
                        <a:rPr lang="en-US" sz="16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Total</a:t>
                      </a:r>
                      <a:endParaRPr lang="en-MY" sz="1600" b="1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6200" marR="76200" marT="76200" marB="76200"/>
                </a:tc>
                <a:tc hMerge="1">
                  <a:txBody>
                    <a:bodyPr/>
                    <a:lstStyle/>
                    <a:p>
                      <a:pPr algn="l" fontAlgn="t"/>
                      <a:r>
                        <a:rPr lang="en-US" dirty="0">
                          <a:effectLst/>
                        </a:rPr>
                        <a:t>TOTAL</a:t>
                      </a:r>
                      <a:endParaRPr lang="en-MY" dirty="0">
                        <a:effectLst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algn="r" fontAlgn="t"/>
                      <a:endParaRPr lang="en-MY" sz="1600" b="1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6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91,000</a:t>
                      </a:r>
                      <a:endParaRPr lang="en-MY" sz="1600" b="1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algn="ctr" fontAlgn="t"/>
                      <a:endParaRPr lang="en-MY" sz="1600" b="1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6200" marR="76200" marT="76200" marB="76200"/>
                </a:tc>
                <a:extLst>
                  <a:ext uri="{0D108BD9-81ED-4DB2-BD59-A6C34878D82A}">
                    <a16:rowId xmlns:a16="http://schemas.microsoft.com/office/drawing/2014/main" val="6198672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610588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AEC4F6-2D3D-9820-FF03-0B06FB1DAC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Forum </a:t>
            </a:r>
            <a:r>
              <a:rPr lang="en-US" dirty="0" err="1"/>
              <a:t>Produktiviti</a:t>
            </a:r>
            <a:r>
              <a:rPr lang="en-US" dirty="0"/>
              <a:t> &amp; Daya </a:t>
            </a:r>
            <a:r>
              <a:rPr lang="en-US" dirty="0" err="1"/>
              <a:t>Saing</a:t>
            </a:r>
            <a:r>
              <a:rPr lang="en-US" dirty="0"/>
              <a:t> 2023</a:t>
            </a:r>
            <a:endParaRPr lang="en-MY" dirty="0"/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7D33A027-29D2-219A-14B9-9182924D396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41644387"/>
              </p:ext>
            </p:extLst>
          </p:nvPr>
        </p:nvGraphicFramePr>
        <p:xfrm>
          <a:off x="838199" y="1825624"/>
          <a:ext cx="10655105" cy="385772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72816">
                  <a:extLst>
                    <a:ext uri="{9D8B030D-6E8A-4147-A177-3AD203B41FA5}">
                      <a16:colId xmlns:a16="http://schemas.microsoft.com/office/drawing/2014/main" val="1565346937"/>
                    </a:ext>
                  </a:extLst>
                </a:gridCol>
                <a:gridCol w="8582289">
                  <a:extLst>
                    <a:ext uri="{9D8B030D-6E8A-4147-A177-3AD203B41FA5}">
                      <a16:colId xmlns:a16="http://schemas.microsoft.com/office/drawing/2014/main" val="3960985011"/>
                    </a:ext>
                  </a:extLst>
                </a:gridCol>
              </a:tblGrid>
              <a:tr h="551103">
                <a:tc>
                  <a:txBody>
                    <a:bodyPr/>
                    <a:lstStyle/>
                    <a:p>
                      <a:r>
                        <a:rPr lang="en-US" dirty="0"/>
                        <a:t>Masa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Perkara</a:t>
                      </a:r>
                      <a:endParaRPr lang="en-MY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98800567"/>
                  </a:ext>
                </a:extLst>
              </a:tr>
              <a:tr h="551103">
                <a:tc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Ucapan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Aluan</a:t>
                      </a:r>
                      <a:r>
                        <a:rPr lang="en-US" dirty="0"/>
                        <a:t> oleh YB Menteri MITI</a:t>
                      </a:r>
                      <a:endParaRPr lang="en-MY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69424652"/>
                  </a:ext>
                </a:extLst>
              </a:tr>
              <a:tr h="551103">
                <a:tc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Ucapan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Perasmian</a:t>
                      </a:r>
                      <a:r>
                        <a:rPr lang="en-US" dirty="0"/>
                        <a:t> oleh </a:t>
                      </a:r>
                      <a:r>
                        <a:rPr lang="en-US" dirty="0" err="1"/>
                        <a:t>YBhg</a:t>
                      </a:r>
                      <a:r>
                        <a:rPr lang="en-US" dirty="0"/>
                        <a:t>. Tan Sri </a:t>
                      </a:r>
                      <a:r>
                        <a:rPr lang="en-US" dirty="0" err="1"/>
                        <a:t>Dzul</a:t>
                      </a:r>
                      <a:endParaRPr lang="en-MY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85608428"/>
                  </a:ext>
                </a:extLst>
              </a:tr>
              <a:tr h="551103">
                <a:tc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Pelancaran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Monograf</a:t>
                      </a:r>
                      <a:endParaRPr lang="en-MY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6987826"/>
                  </a:ext>
                </a:extLst>
              </a:tr>
              <a:tr h="551103">
                <a:tc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Sesi</a:t>
                      </a:r>
                      <a:r>
                        <a:rPr lang="en-US" dirty="0"/>
                        <a:t> Productivity Champion</a:t>
                      </a:r>
                      <a:endParaRPr lang="en-MY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06321961"/>
                  </a:ext>
                </a:extLst>
              </a:tr>
              <a:tr h="551103">
                <a:tc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Forum </a:t>
                      </a:r>
                      <a:r>
                        <a:rPr lang="en-US" dirty="0" err="1"/>
                        <a:t>Produktiviti</a:t>
                      </a:r>
                      <a:r>
                        <a:rPr lang="en-US" dirty="0"/>
                        <a:t> &amp; Daya </a:t>
                      </a:r>
                      <a:r>
                        <a:rPr lang="en-US" dirty="0" err="1"/>
                        <a:t>Saing</a:t>
                      </a:r>
                      <a:endParaRPr lang="en-MY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851663"/>
                  </a:ext>
                </a:extLst>
              </a:tr>
              <a:tr h="551103">
                <a:tc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Sesi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Soal</a:t>
                      </a:r>
                      <a:r>
                        <a:rPr lang="en-US" dirty="0"/>
                        <a:t> Jawab</a:t>
                      </a:r>
                      <a:endParaRPr lang="en-MY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1868644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775493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1107</TotalTime>
  <Words>689</Words>
  <Application>Microsoft Office PowerPoint</Application>
  <PresentationFormat>Widescreen</PresentationFormat>
  <Paragraphs>244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Symbol</vt:lpstr>
      <vt:lpstr>Office Theme</vt:lpstr>
      <vt:lpstr>PowerPoint Presentation</vt:lpstr>
      <vt:lpstr>PowerPoint Presentation</vt:lpstr>
      <vt:lpstr>PowerPoint Presentation</vt:lpstr>
      <vt:lpstr>PowerPoint Presentation</vt:lpstr>
      <vt:lpstr>Lain- lain perkara</vt:lpstr>
      <vt:lpstr>Activity APO Vision 2023</vt:lpstr>
      <vt:lpstr>Forum Produktiviti &amp; Daya Saing 2023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Nik Haneez Amizan Nik Rosdi</dc:creator>
  <cp:lastModifiedBy>Nik Haneez Amizan Nik Rosdi</cp:lastModifiedBy>
  <cp:revision>4</cp:revision>
  <dcterms:created xsi:type="dcterms:W3CDTF">2023-05-17T01:28:08Z</dcterms:created>
  <dcterms:modified xsi:type="dcterms:W3CDTF">2023-06-06T07:24:26Z</dcterms:modified>
</cp:coreProperties>
</file>