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27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5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97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2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79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4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73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37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31444B-B92B-4E27-8C94-BB93EAF5CB18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9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3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59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C8897-A8EF-4195-AC7F-7967E838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70" y="0"/>
            <a:ext cx="10058400" cy="1450757"/>
          </a:xfrm>
        </p:spPr>
        <p:txBody>
          <a:bodyPr/>
          <a:lstStyle/>
          <a:p>
            <a:r>
              <a:rPr lang="en-MY" dirty="0"/>
              <a:t>Data </a:t>
            </a:r>
            <a:r>
              <a:rPr lang="en-MY" dirty="0" err="1"/>
              <a:t>Penjimatan</a:t>
            </a:r>
            <a:endParaRPr lang="en-MY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F8343E8-BE64-406E-AC03-03093B704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2370" y="1450757"/>
          <a:ext cx="11596643" cy="4543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6288">
                  <a:extLst>
                    <a:ext uri="{9D8B030D-6E8A-4147-A177-3AD203B41FA5}">
                      <a16:colId xmlns:a16="http://schemas.microsoft.com/office/drawing/2014/main" val="920420884"/>
                    </a:ext>
                  </a:extLst>
                </a:gridCol>
                <a:gridCol w="1136591">
                  <a:extLst>
                    <a:ext uri="{9D8B030D-6E8A-4147-A177-3AD203B41FA5}">
                      <a16:colId xmlns:a16="http://schemas.microsoft.com/office/drawing/2014/main" val="163605761"/>
                    </a:ext>
                  </a:extLst>
                </a:gridCol>
                <a:gridCol w="1674976">
                  <a:extLst>
                    <a:ext uri="{9D8B030D-6E8A-4147-A177-3AD203B41FA5}">
                      <a16:colId xmlns:a16="http://schemas.microsoft.com/office/drawing/2014/main" val="1137239250"/>
                    </a:ext>
                  </a:extLst>
                </a:gridCol>
                <a:gridCol w="1367327">
                  <a:extLst>
                    <a:ext uri="{9D8B030D-6E8A-4147-A177-3AD203B41FA5}">
                      <a16:colId xmlns:a16="http://schemas.microsoft.com/office/drawing/2014/main" val="3682692651"/>
                    </a:ext>
                  </a:extLst>
                </a:gridCol>
                <a:gridCol w="1222048">
                  <a:extLst>
                    <a:ext uri="{9D8B030D-6E8A-4147-A177-3AD203B41FA5}">
                      <a16:colId xmlns:a16="http://schemas.microsoft.com/office/drawing/2014/main" val="2867228341"/>
                    </a:ext>
                  </a:extLst>
                </a:gridCol>
                <a:gridCol w="1059679">
                  <a:extLst>
                    <a:ext uri="{9D8B030D-6E8A-4147-A177-3AD203B41FA5}">
                      <a16:colId xmlns:a16="http://schemas.microsoft.com/office/drawing/2014/main" val="2821973421"/>
                    </a:ext>
                  </a:extLst>
                </a:gridCol>
                <a:gridCol w="2469734">
                  <a:extLst>
                    <a:ext uri="{9D8B030D-6E8A-4147-A177-3AD203B41FA5}">
                      <a16:colId xmlns:a16="http://schemas.microsoft.com/office/drawing/2014/main" val="2904418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Y" sz="1400" dirty="0"/>
                        <a:t>Nama </a:t>
                      </a:r>
                      <a:r>
                        <a:rPr lang="en-MY" sz="1400" dirty="0" err="1"/>
                        <a:t>Ubatan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Harga </a:t>
                      </a:r>
                      <a:r>
                        <a:rPr lang="en-MY" sz="1400" dirty="0" err="1"/>
                        <a:t>Klinik</a:t>
                      </a:r>
                      <a:endParaRPr lang="en-MY" sz="1400" dirty="0"/>
                    </a:p>
                    <a:p>
                      <a:pPr algn="ctr"/>
                      <a:r>
                        <a:rPr lang="en-MY" sz="1400" dirty="0"/>
                        <a:t>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Harga </a:t>
                      </a:r>
                      <a:r>
                        <a:rPr lang="en-MY" sz="1400" dirty="0" err="1"/>
                        <a:t>Epharma</a:t>
                      </a:r>
                      <a:r>
                        <a:rPr lang="en-MY" sz="1400" dirty="0"/>
                        <a:t> (RM)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err="1"/>
                        <a:t>Perbezaan</a:t>
                      </a:r>
                      <a:r>
                        <a:rPr lang="en-MY" sz="1400" dirty="0"/>
                        <a:t> (RM)/</a:t>
                      </a:r>
                      <a:r>
                        <a:rPr lang="en-MY" sz="1400" dirty="0" err="1"/>
                        <a:t>lawatan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% Penjimatan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err="1"/>
                        <a:t>Jumlah</a:t>
                      </a:r>
                      <a:r>
                        <a:rPr lang="en-MY" sz="1400" dirty="0"/>
                        <a:t> </a:t>
                      </a:r>
                      <a:r>
                        <a:rPr lang="en-MY" sz="1400" dirty="0" err="1"/>
                        <a:t>lawatan</a:t>
                      </a:r>
                      <a:r>
                        <a:rPr lang="en-MY" sz="1400" dirty="0"/>
                        <a:t>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/>
                        <a:t>80% </a:t>
                      </a:r>
                      <a:r>
                        <a:rPr lang="en-MY" sz="1400" dirty="0" err="1"/>
                        <a:t>Anggaran</a:t>
                      </a:r>
                      <a:r>
                        <a:rPr lang="en-MY" sz="1400" dirty="0"/>
                        <a:t> </a:t>
                      </a:r>
                      <a:r>
                        <a:rPr lang="en-MY" sz="1400" dirty="0" err="1"/>
                        <a:t>pertukaran</a:t>
                      </a:r>
                      <a:r>
                        <a:rPr lang="en-MY" sz="1400" dirty="0"/>
                        <a:t> </a:t>
                      </a:r>
                      <a:r>
                        <a:rPr lang="en-MY" sz="1400" dirty="0" err="1"/>
                        <a:t>cara</a:t>
                      </a:r>
                      <a:r>
                        <a:rPr lang="en-MY" sz="1400" dirty="0"/>
                        <a:t> </a:t>
                      </a:r>
                      <a:r>
                        <a:rPr lang="en-MY" sz="1400" dirty="0" err="1"/>
                        <a:t>pembelian</a:t>
                      </a:r>
                      <a:r>
                        <a:rPr lang="en-MY" sz="1400" dirty="0"/>
                        <a:t> (</a:t>
                      </a:r>
                      <a:r>
                        <a:rPr lang="en-MY" sz="1400" dirty="0" err="1"/>
                        <a:t>tahunan</a:t>
                      </a:r>
                      <a:r>
                        <a:rPr lang="en-MY" sz="1400" dirty="0"/>
                        <a:t>) - 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17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TAB JANUMET 50/1000MG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252.00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165.40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86.60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3,325.44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6702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TAB COZAAR 50MG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89.80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1,685.60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3030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TAB CO-DIOVAN 160/25MG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81.20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369.60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4993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TAB JARDIANCE DUO 12.5 MG/1000MG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180.00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89.20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90.80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1,089.60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5443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DIAMICRON MR 60MG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240.00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123.50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116.50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1,118.40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053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TAB CRESTOR 10MG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175.00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426.40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4485420"/>
                  </a:ext>
                </a:extLst>
              </a:tr>
              <a:tr h="474172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GLUCOVANCE 500/5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320.00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994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MY" sz="1200" dirty="0"/>
                        <a:t>ROSUVASTATIN WINTHROP 10MG TAB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120.00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80.00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>
                          <a:latin typeface="+mn-lt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960.00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6680421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l"/>
                      <a:r>
                        <a:rPr lang="en-MY" sz="1800" b="1" dirty="0">
                          <a:latin typeface="+mn-lt"/>
                        </a:rPr>
                        <a:t>Kos </a:t>
                      </a:r>
                      <a:r>
                        <a:rPr lang="en-MY" sz="1800" b="1" dirty="0" err="1">
                          <a:latin typeface="+mn-lt"/>
                        </a:rPr>
                        <a:t>konsultasi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4,890.00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6001554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latin typeface="+mn-lt"/>
                        </a:rPr>
                        <a:t>Jumlah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Anggaran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Penjimatan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dengan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harga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ubatan</a:t>
                      </a:r>
                      <a:r>
                        <a:rPr lang="en-US" sz="1600" dirty="0">
                          <a:latin typeface="+mn-lt"/>
                        </a:rPr>
                        <a:t> dan </a:t>
                      </a:r>
                      <a:r>
                        <a:rPr lang="en-US" sz="1600" dirty="0" err="1">
                          <a:latin typeface="+mn-lt"/>
                        </a:rPr>
                        <a:t>jumlah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pesakit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kekal</a:t>
                      </a:r>
                      <a:r>
                        <a:rPr lang="en-US" sz="1600" dirty="0">
                          <a:latin typeface="+mn-lt"/>
                        </a:rPr>
                        <a:t> pada </a:t>
                      </a:r>
                      <a:r>
                        <a:rPr lang="en-US" sz="1600" dirty="0" err="1">
                          <a:latin typeface="+mn-lt"/>
                        </a:rPr>
                        <a:t>harga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tahun</a:t>
                      </a:r>
                      <a:r>
                        <a:rPr lang="en-US" sz="1600" dirty="0">
                          <a:latin typeface="+mn-lt"/>
                        </a:rPr>
                        <a:t> 2021</a:t>
                      </a:r>
                      <a:endParaRPr lang="en-MY" sz="16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14,185.04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687699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DFC797C-5B05-44CF-AD0D-6B7512B4B083}"/>
              </a:ext>
            </a:extLst>
          </p:cNvPr>
          <p:cNvSpPr txBox="1"/>
          <p:nvPr/>
        </p:nvSpPr>
        <p:spPr>
          <a:xfrm>
            <a:off x="162369" y="5962266"/>
            <a:ext cx="8930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Jumlah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ini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boleh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ditingkatkan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dengan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meletakkan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lebih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ubatan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dibawah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program </a:t>
            </a:r>
            <a:r>
              <a:rPr kumimoji="0" lang="en-MY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ini</a:t>
            </a:r>
            <a:r>
              <a:rPr kumimoji="0" lang="en-MY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4324174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Data Penjimatan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Penjimatan</dc:title>
  <dc:creator>Siti Zurianah Othman</dc:creator>
  <cp:lastModifiedBy>Siti Zurianah Othman</cp:lastModifiedBy>
  <cp:revision>1</cp:revision>
  <dcterms:created xsi:type="dcterms:W3CDTF">2022-01-26T14:28:05Z</dcterms:created>
  <dcterms:modified xsi:type="dcterms:W3CDTF">2022-01-26T14:28:54Z</dcterms:modified>
</cp:coreProperties>
</file>