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147481420" r:id="rId3"/>
    <p:sldId id="214748142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i Djam Seri Montoi" userId="8bbec5ea-a190-440d-ad4e-332f2a1a22ec" providerId="ADAL" clId="{0F0D496C-C58A-4541-9E58-C152DDBF59E9}"/>
    <pc:docChg chg="modSld">
      <pc:chgData name="Ati Djam Seri Montoi" userId="8bbec5ea-a190-440d-ad4e-332f2a1a22ec" providerId="ADAL" clId="{0F0D496C-C58A-4541-9E58-C152DDBF59E9}" dt="2025-06-17T07:51:59.002" v="15" actId="20577"/>
      <pc:docMkLst>
        <pc:docMk/>
      </pc:docMkLst>
      <pc:sldChg chg="modSp mod">
        <pc:chgData name="Ati Djam Seri Montoi" userId="8bbec5ea-a190-440d-ad4e-332f2a1a22ec" providerId="ADAL" clId="{0F0D496C-C58A-4541-9E58-C152DDBF59E9}" dt="2025-06-17T07:51:59.002" v="15" actId="20577"/>
        <pc:sldMkLst>
          <pc:docMk/>
          <pc:sldMk cId="0" sldId="2147481420"/>
        </pc:sldMkLst>
        <pc:spChg chg="mod">
          <ac:chgData name="Ati Djam Seri Montoi" userId="8bbec5ea-a190-440d-ad4e-332f2a1a22ec" providerId="ADAL" clId="{0F0D496C-C58A-4541-9E58-C152DDBF59E9}" dt="2025-06-17T07:51:59.002" v="15" actId="20577"/>
          <ac:spMkLst>
            <pc:docMk/>
            <pc:sldMk cId="0" sldId="2147481420"/>
            <ac:spMk id="4105" creationId="{4341D79D-061C-81F2-B5D8-DFA3667ECF48}"/>
          </ac:spMkLst>
        </pc:spChg>
      </pc:sldChg>
      <pc:sldChg chg="modSp mod">
        <pc:chgData name="Ati Djam Seri Montoi" userId="8bbec5ea-a190-440d-ad4e-332f2a1a22ec" providerId="ADAL" clId="{0F0D496C-C58A-4541-9E58-C152DDBF59E9}" dt="2025-06-17T07:51:15.399" v="7" actId="20577"/>
        <pc:sldMkLst>
          <pc:docMk/>
          <pc:sldMk cId="295259273" sldId="2147481422"/>
        </pc:sldMkLst>
        <pc:graphicFrameChg chg="modGraphic">
          <ac:chgData name="Ati Djam Seri Montoi" userId="8bbec5ea-a190-440d-ad4e-332f2a1a22ec" providerId="ADAL" clId="{0F0D496C-C58A-4541-9E58-C152DDBF59E9}" dt="2025-06-17T07:51:15.399" v="7" actId="20577"/>
          <ac:graphicFrameMkLst>
            <pc:docMk/>
            <pc:sldMk cId="295259273" sldId="2147481422"/>
            <ac:graphicFrameMk id="13" creationId="{4E98F5A9-94B9-5966-A22C-6C5D0749D90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1EE28-5991-47C8-BD72-72A6BB7A7608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17013-D90D-41F0-8FBD-6AE95350F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4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7284E1D-7160-5AFC-196F-8F3D78EE61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90000B21-335A-F25B-695A-560E0B3468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MY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11E67BA-FAA7-2879-7C14-751168D16E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883D27-DD99-4783-B60E-8ECAD19F63C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0880-C09D-AEC7-5DAE-894ED337A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24B622-7517-BE7C-A92D-AAAD71A69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4121E-3A95-B95D-482F-06086824E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10CE1-4938-5B37-9EE2-7657B8CAB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905F2-C3D8-8C6D-469E-FA087555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BAF47-EF27-E1E7-3663-2EF7211B9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0783A6-7671-A28A-CAC1-C2E055B27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C608C-3E50-4A1D-7C48-EB9BD1D82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13C77-6263-E000-E4E6-9CAC593D7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B5B55-C0E0-B2B2-054D-9057ECAD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3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B94262-60CC-AEBA-C04E-3A5EEE754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61630F-ACEC-799C-A998-765C560B9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A893D-D706-C6C2-7343-777488CEE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8773D-0065-42D0-BC33-41E85B99A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ABE41-2373-2828-CCE3-C92E1162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9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FC104-C307-6F04-98B2-38AB451D4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84FCC4-AC5E-E511-AE6A-BD5A75E4D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FA475-8E92-3A9E-856B-42FB10FA5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1A27D-F2AE-ADB6-9644-F00DFAAE1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639B6-D9F5-B899-FC0D-7D9284398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8421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BFA51-93A5-A6FB-60D8-FD2015BF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029EF-B967-B838-EAF5-EBB1DAA3B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DF053-2684-2980-908E-465A24E9A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EE326-91B6-0B19-FF42-56FE8E63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11D93-B4ED-6D21-7F9F-4F0F6F41B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9896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F9F33-7FC4-68FC-FAE3-84302A129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15AFFE-F108-ED00-D72C-7D30E312C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45FDD-12D0-9CBD-4A85-5ABFDB0E6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3DFE5-88FA-C3D6-0C5D-88D612410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5CF33-DC40-0012-9339-DCFE6777F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69430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806CC-531F-7FA0-0B3E-8202561D9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4951B-7138-927C-5CD7-63D7CFEC0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DC0D59-1669-F47F-1449-07F7064B0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E381A4-6E0A-24C3-0E49-5DFA2ECB3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08830B-3A87-0249-5A90-660A2AA05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4018F-4DEF-D272-D0D6-315C17980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8613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42C46-D42F-9462-1BB2-6B5408DFA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D5D48-F112-CD2D-C5CF-1DF79768F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2CB6FA-EA22-C6BE-DE4C-0849952528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D3FDE8-D382-F773-3A9B-AFBC494CA6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9054E0-A86D-F4B5-4924-39D0EB7CF6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9CF808-D212-5D78-066D-B18AFE342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F05DDB-173B-2279-5A8F-BA33F6FA8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87096B-185D-ED37-75F0-C35C366F4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8649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8DBD1-6F11-4DA3-7554-D185C50D9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411CCC-92A5-7E5C-8DF2-C700BA14A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CF022A-C63A-D47C-110E-BCE8A592E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435660-4213-8C01-C6E3-57F75720F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894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9D1827-1545-BA6D-171D-7D771F7A1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84A63-2DF2-2020-4465-64A417D7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7D11A-B8C8-B0A9-B7C6-566D2E93D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61001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BC7A-FD88-702F-CFC9-28CA7753E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14ED4-C7AD-955C-FDAB-DBA9CCDC3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B08674-4DEA-06FC-E192-2D34CC2E1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3851F-ACE8-EE2F-2405-8F0677A01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7109F-B117-9C88-6D12-0C72495DA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F29A0-0003-8A3E-DAA5-5E3135A1F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904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8D78E-202B-C995-DFAC-369992D21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F8374-DC6E-69FA-02D8-37D820F9F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9CD45-B89B-F06A-5A5B-795253051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544EC-0002-2E7E-B451-3EE639342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1D6F5-CD5A-8124-A7C0-B42A13F9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955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E7818-552B-FB56-2280-E45D43C18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96560C-0A83-2E97-7B71-0352F816A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3F7F3-11F0-DD21-53E2-8062342BB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230302-148E-E0D6-5444-D9E792F83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7DA88-6E69-39B4-83DA-5E6F20D7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7F9CA8-9991-CE51-E33C-4FEF54986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78327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691FB-4AA0-C592-8DE8-CFCD44725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67ED0A-F5C0-839F-E339-8E3C41A9F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5F176-5343-2601-2514-64E4F566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A6D0E-10A6-1FCD-5073-A378D89B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A3847-B6F1-C84B-3803-4EB694666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03895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8E7BBD-7B76-1092-48A5-1C01EA7FD5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04C424-E5AF-B132-B34C-FEAD06434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DBA5A-AC20-A961-784A-1CFCD5F70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73DE4-9E4E-E5FB-2412-E4BE24E83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2CB59-DE73-ED8A-1B61-6E4027380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8510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399C1-74F3-9DCF-AAAA-E8311542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DE0F8-00A2-893E-7E72-60F4CD7F9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EC81B-978B-BC65-83EB-054C6B326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70E14-7456-055D-5696-16610F716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0695F-3C03-6CC7-7D44-9E740CF90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4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0A565-3086-6244-34AD-6904975BA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2554A-E449-9DC5-F2B1-B48A9C84A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519FD2-B9C7-9E1C-A987-852F0B591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C93CA-418A-98FC-18C5-EAED26918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8A1CF-5BAA-68FF-5785-44DA47F64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13AC2D-28E1-A13D-56DC-11E182E08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73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6545B-30EC-ED4A-0DAA-6A2851301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377FC-448B-CC62-5D4F-1192768F9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C1CF7-F457-7AA6-9BD7-F90813406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1654F8-4A4D-2349-81A2-C34EA2BAEB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5C4468-B64A-1197-9B40-5193B39C7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E36740-30A9-4EDC-B982-2BF6724CE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BA0A2E-66B0-5954-3F0E-3A01BA67F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3A7448-7575-CB7B-CDFB-83388DD52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7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6D129-385B-8CD1-D78B-7A94E6B6D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AFE81-2150-BFDB-06DF-7E1E53F9D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62363-6839-C5D9-8F74-842FE9A26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87F772-7F20-5CE2-116C-0FE687BD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1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53D4E2-FC85-FAD6-46D1-521841B4A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68440C-DC01-0557-ED04-D5671E437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5589B-0C02-C11E-42B3-4B3F8C54F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AA9C7-2A5A-C1C6-CBC8-35E236097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911E9-3AE2-85AB-75F7-9777E96D6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174E2-E81B-F1E1-6383-1995F74B1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5F109-5221-4852-E587-3A46C620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70EF94-B98D-1801-8F3D-79AB5525E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0A76EF-3104-B8AA-33D9-01164792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6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0E7F2-6795-C8C6-04EF-6B65C1F5A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A5678E-4601-C7F2-24F2-4CEAE5A03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F1F93-B30F-D35C-30C4-84F5ACFA5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54EDE-7614-39AB-4500-32DA1C5EA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7F33F-8A52-F10D-E659-B18AEF49D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76C8DF-C0AC-6C22-DFDB-FA6E5FBB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4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5FB4CC-96C5-F657-4E32-AE645C3AE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2AC2D-91B7-BF3E-A751-7948AEBD8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DFF8C-9315-E415-BFF0-30D729D93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76723-1A36-4EF2-80A2-BB8D344FA195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CC0BE-B7C4-4610-C6A9-BD3F0A52C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C351D-6431-1975-72CD-B89CC41EF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F255E9-182E-440B-A8BA-A452EBC8D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8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354F88-8CCE-BE4D-B9B9-B79084240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0BB7-F6C7-3F1F-BA9F-61091BC05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A46F8-ADDD-90ED-AAC9-D67EF6146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3F1420-ABED-4C6C-B186-FCAAE7ABC523}" type="datetimeFigureOut">
              <a:rPr lang="en-MY" smtClean="0"/>
              <a:t>17/6/2025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374A3-0D6F-6C2C-406E-C285230D52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5B4D2-5288-B2B5-26DC-F8A9F17E18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4F756B-C6FC-42BF-856F-543B8CDCC95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31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 descr="&quot;&quot;">
            <a:extLst>
              <a:ext uri="{FF2B5EF4-FFF2-40B4-BE49-F238E27FC236}">
                <a16:creationId xmlns:a16="http://schemas.microsoft.com/office/drawing/2014/main" id="{337648D9-6FA0-AEE0-0F8D-75F24FC8882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SESI LIBAT URUS PEMBANGUNAN DAN PELAKSANAAN QE 5.0 BERSAMA PENGUSAHA INDUSTRI NENAS MALAYSIA</a:t>
            </a:r>
          </a:p>
        </p:txBody>
      </p:sp>
      <p:grpSp>
        <p:nvGrpSpPr>
          <p:cNvPr id="24" name="Group 23" descr="&quot;&quot;">
            <a:extLst>
              <a:ext uri="{FF2B5EF4-FFF2-40B4-BE49-F238E27FC236}">
                <a16:creationId xmlns:a16="http://schemas.microsoft.com/office/drawing/2014/main" id="{3D560825-7C9F-4573-D7FF-0A41E92A5BBA}"/>
              </a:ext>
            </a:extLst>
          </p:cNvPr>
          <p:cNvGrpSpPr>
            <a:grpSpLocks noGrp="1" noUngrp="1" noRot="1" noChangeAspect="1" noMove="1" noResize="1"/>
          </p:cNvGrpSpPr>
          <p:nvPr/>
        </p:nvGrpSpPr>
        <p:grpSpPr>
          <a:xfrm>
            <a:off x="1" y="304803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52599CA-2201-A829-0DDB-8DF98BC4A5BC}"/>
                </a:ext>
              </a:extLst>
            </p:cNvPr>
            <p:cNvSpPr/>
            <p:nvPr/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5B7C2B9-2689-EA64-C716-E751E16320A5}"/>
                </a:ext>
              </a:extLst>
            </p:cNvPr>
            <p:cNvSpPr/>
            <p:nvPr/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4ED08A1-642E-C710-EF10-A644A0C70A97}"/>
                </a:ext>
              </a:extLst>
            </p:cNvPr>
            <p:cNvSpPr/>
            <p:nvPr/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31" name="Rectangle 30" descr="&quot;&quot;">
            <a:extLst>
              <a:ext uri="{FF2B5EF4-FFF2-40B4-BE49-F238E27FC236}">
                <a16:creationId xmlns:a16="http://schemas.microsoft.com/office/drawing/2014/main" id="{22FD2893-132A-3E68-6304-E9D6EA5A38C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858001" y="257176"/>
            <a:ext cx="4837113" cy="2981325"/>
          </a:xfrm>
          <a:prstGeom prst="rect">
            <a:avLst/>
          </a:prstGeom>
          <a:noFill/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101" name="Picture 2">
            <a:extLst>
              <a:ext uri="{FF2B5EF4-FFF2-40B4-BE49-F238E27FC236}">
                <a16:creationId xmlns:a16="http://schemas.microsoft.com/office/drawing/2014/main" id="{0351A95E-AD8D-5498-A7C4-FF4BC5A761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6" t="11714" r="7238" b="14875"/>
          <a:stretch>
            <a:fillRect/>
          </a:stretch>
        </p:blipFill>
        <p:spPr bwMode="auto">
          <a:xfrm>
            <a:off x="4311921" y="5346914"/>
            <a:ext cx="2935130" cy="1482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 descr="&quot;&quot;">
            <a:extLst>
              <a:ext uri="{FF2B5EF4-FFF2-40B4-BE49-F238E27FC236}">
                <a16:creationId xmlns:a16="http://schemas.microsoft.com/office/drawing/2014/main" id="{20C51C7A-CE7B-FDA8-5940-DA8785EA99E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858001" y="3462340"/>
            <a:ext cx="4837113" cy="2979737"/>
          </a:xfrm>
          <a:prstGeom prst="rect">
            <a:avLst/>
          </a:prstGeom>
          <a:noFill/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05" name="TextBox 6">
            <a:extLst>
              <a:ext uri="{FF2B5EF4-FFF2-40B4-BE49-F238E27FC236}">
                <a16:creationId xmlns:a16="http://schemas.microsoft.com/office/drawing/2014/main" id="{4341D79D-061C-81F2-B5D8-DFA3667EC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598" y="4321777"/>
            <a:ext cx="7503046" cy="1077218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MY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63E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Tarikh    : 21-22JUN 2025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MY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63E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Masa      : 9.00 am – 6.</a:t>
            </a:r>
            <a:r>
              <a:rPr lang="en-MY" altLang="en-US" sz="1600" b="1" dirty="0">
                <a:solidFill>
                  <a:srgbClr val="163E64"/>
                </a:solidFill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0</a:t>
            </a:r>
            <a:r>
              <a:rPr kumimoji="0" lang="en-MY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63E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0 pm (28 JUN 2025)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MY" altLang="en-US" sz="1600" b="1" dirty="0">
                <a:solidFill>
                  <a:srgbClr val="163E64"/>
                </a:solidFill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              : 9.00 am – 12.30 </a:t>
            </a:r>
            <a:r>
              <a:rPr lang="en-MY" altLang="en-US" sz="1600" b="1">
                <a:solidFill>
                  <a:srgbClr val="163E64"/>
                </a:solidFill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pm (29 </a:t>
            </a:r>
            <a:r>
              <a:rPr lang="en-MY" altLang="en-US" sz="1600" b="1" dirty="0">
                <a:solidFill>
                  <a:srgbClr val="163E64"/>
                </a:solidFill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JUN 2025)</a:t>
            </a:r>
            <a:endParaRPr kumimoji="0" lang="en-MY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163E64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MY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63E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Lokasi   : </a:t>
            </a:r>
            <a:r>
              <a:rPr lang="en-MY" altLang="en-US" sz="1600" b="1" dirty="0">
                <a:solidFill>
                  <a:srgbClr val="163E64"/>
                </a:solidFill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TBC</a:t>
            </a:r>
            <a:endParaRPr kumimoji="0" lang="en-MY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MT"/>
              <a:ea typeface="Arial MT"/>
              <a:cs typeface="Arial MT"/>
            </a:endParaRPr>
          </a:p>
        </p:txBody>
      </p:sp>
      <p:pic>
        <p:nvPicPr>
          <p:cNvPr id="4106" name="Picture 4">
            <a:extLst>
              <a:ext uri="{FF2B5EF4-FFF2-40B4-BE49-F238E27FC236}">
                <a16:creationId xmlns:a16="http://schemas.microsoft.com/office/drawing/2014/main" id="{A93CB435-813A-5330-8628-2ECFC105D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950" y="0"/>
            <a:ext cx="2842251" cy="1514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9A0E527-31B0-53BE-E3BA-4AE355F51178}"/>
              </a:ext>
            </a:extLst>
          </p:cNvPr>
          <p:cNvSpPr txBox="1"/>
          <p:nvPr/>
        </p:nvSpPr>
        <p:spPr>
          <a:xfrm>
            <a:off x="1284246" y="2094367"/>
            <a:ext cx="988277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SESI LIBAT URUS </a:t>
            </a:r>
            <a:r>
              <a:rPr lang="en-US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HALA TUJU PEMBENTUKAN DATA SAINS MELALUI PROGRAM TRANSFORMASI DIGITAL KE ARAH KELESTARIAN PERSEKITARAN MAMPAN UNTUK MENINGKATKAN PRODUKTIVITI FIRMA (QE 5.0)</a:t>
            </a:r>
            <a:endParaRPr lang="en-US" sz="2000" b="1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035AE6-9379-C6C4-F09C-BFF8A87FA4DA}"/>
              </a:ext>
            </a:extLst>
          </p:cNvPr>
          <p:cNvSpPr txBox="1"/>
          <p:nvPr/>
        </p:nvSpPr>
        <p:spPr>
          <a:xfrm>
            <a:off x="2539168" y="3428250"/>
            <a:ext cx="65523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914377">
              <a:defRPr/>
            </a:pP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PIHAK PENGURUSAN MPC DAN PENGARAH BAHAGIAN</a:t>
            </a:r>
            <a:endParaRPr kumimoji="0" lang="en-MY" sz="24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CD0D31-A33A-E6FD-2CF3-1464580323B4}"/>
              </a:ext>
            </a:extLst>
          </p:cNvPr>
          <p:cNvSpPr txBox="1">
            <a:spLocks/>
          </p:cNvSpPr>
          <p:nvPr/>
        </p:nvSpPr>
        <p:spPr>
          <a:xfrm>
            <a:off x="3270431" y="3154215"/>
            <a:ext cx="5534025" cy="2661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BERSAMA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35DE6D-D443-D268-A88B-C08A54340BF5}"/>
              </a:ext>
            </a:extLst>
          </p:cNvPr>
          <p:cNvSpPr txBox="1"/>
          <p:nvPr/>
        </p:nvSpPr>
        <p:spPr>
          <a:xfrm>
            <a:off x="2552037" y="1431143"/>
            <a:ext cx="67517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ge Italic" panose="03070502040507070304" pitchFamily="66" charset="0"/>
                <a:ea typeface="+mn-ea"/>
                <a:cs typeface="+mn-cs"/>
              </a:rPr>
              <a:t>SELAMAT DATANG KE </a:t>
            </a:r>
          </a:p>
        </p:txBody>
      </p:sp>
      <p:pic>
        <p:nvPicPr>
          <p:cNvPr id="2" name="Picture 1" descr="A logo with text and symbols&#10;&#10;Description automatically generated with medium confidence">
            <a:extLst>
              <a:ext uri="{FF2B5EF4-FFF2-40B4-BE49-F238E27FC236}">
                <a16:creationId xmlns:a16="http://schemas.microsoft.com/office/drawing/2014/main" id="{3CDC3D72-6966-0904-47DE-3E1C592AC1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3" t="2969" r="3161" b="7161"/>
          <a:stretch>
            <a:fillRect/>
          </a:stretch>
        </p:blipFill>
        <p:spPr>
          <a:xfrm>
            <a:off x="10210801" y="5064907"/>
            <a:ext cx="1962150" cy="1773506"/>
          </a:xfrm>
          <a:prstGeom prst="rect">
            <a:avLst/>
          </a:prstGeom>
        </p:spPr>
      </p:pic>
      <p:pic>
        <p:nvPicPr>
          <p:cNvPr id="5" name="Picture 4" descr="A logo with a brain and a symbol&#10;&#10;AI-generated content may be incorrect.">
            <a:extLst>
              <a:ext uri="{FF2B5EF4-FFF2-40B4-BE49-F238E27FC236}">
                <a16:creationId xmlns:a16="http://schemas.microsoft.com/office/drawing/2014/main" id="{6D70CE71-0CF6-55E9-9066-0FEDBAC44F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1" t="19424" r="7040" b="14115"/>
          <a:stretch>
            <a:fillRect/>
          </a:stretch>
        </p:blipFill>
        <p:spPr>
          <a:xfrm>
            <a:off x="68149" y="5220266"/>
            <a:ext cx="2127323" cy="16092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32CC3C5-A0B9-0417-C531-4E95ED0944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34850" y="2986457"/>
            <a:ext cx="731583" cy="6706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09BFA-2E95-28A9-CCEE-B55B3F873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A543464-2683-4BD1-31E0-46C986E7E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8017" y="6333407"/>
            <a:ext cx="983983" cy="524593"/>
          </a:xfrm>
          <a:prstGeom prst="rect">
            <a:avLst/>
          </a:prstGeom>
        </p:spPr>
      </p:pic>
      <p:sp>
        <p:nvSpPr>
          <p:cNvPr id="6" name="Google Shape;188;p3">
            <a:extLst>
              <a:ext uri="{FF2B5EF4-FFF2-40B4-BE49-F238E27FC236}">
                <a16:creationId xmlns:a16="http://schemas.microsoft.com/office/drawing/2014/main" id="{FB452509-C550-33BE-4421-CABB503C10A3}"/>
              </a:ext>
            </a:extLst>
          </p:cNvPr>
          <p:cNvSpPr/>
          <p:nvPr/>
        </p:nvSpPr>
        <p:spPr>
          <a:xfrm>
            <a:off x="0" y="0"/>
            <a:ext cx="12192000" cy="5524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defTabSz="914377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2800"/>
              <a:buFontTx/>
              <a:buNone/>
              <a:tabLst/>
              <a:defRPr/>
            </a:pPr>
            <a:r>
              <a:rPr kumimoji="0" lang="en-US" sz="2800" b="1" i="0" u="none" strike="noStrike" kern="1200" cap="none" spc="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AGENDA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E98F5A9-94B9-5966-A22C-6C5D0749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85848"/>
              </p:ext>
            </p:extLst>
          </p:nvPr>
        </p:nvGraphicFramePr>
        <p:xfrm>
          <a:off x="341775" y="552451"/>
          <a:ext cx="11698950" cy="621609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15550">
                  <a:extLst>
                    <a:ext uri="{9D8B030D-6E8A-4147-A177-3AD203B41FA5}">
                      <a16:colId xmlns:a16="http://schemas.microsoft.com/office/drawing/2014/main" val="1857025996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3725478676"/>
                    </a:ext>
                  </a:extLst>
                </a:gridCol>
                <a:gridCol w="5963775">
                  <a:extLst>
                    <a:ext uri="{9D8B030D-6E8A-4147-A177-3AD203B41FA5}">
                      <a16:colId xmlns:a16="http://schemas.microsoft.com/office/drawing/2014/main" val="2725052238"/>
                    </a:ext>
                  </a:extLst>
                </a:gridCol>
                <a:gridCol w="3162300">
                  <a:extLst>
                    <a:ext uri="{9D8B030D-6E8A-4147-A177-3AD203B41FA5}">
                      <a16:colId xmlns:a16="http://schemas.microsoft.com/office/drawing/2014/main" val="988109226"/>
                    </a:ext>
                  </a:extLst>
                </a:gridCol>
              </a:tblGrid>
              <a:tr h="223520">
                <a:tc>
                  <a:txBody>
                    <a:bodyPr/>
                    <a:lstStyle/>
                    <a:p>
                      <a:pPr marL="20955" marR="15875" algn="ctr"/>
                      <a:r>
                        <a:rPr lang="en-US" sz="1600" b="1" dirty="0">
                          <a:effectLst/>
                          <a:latin typeface="+mn-lt"/>
                          <a:ea typeface="Arial MT"/>
                          <a:cs typeface="Arial MT"/>
                        </a:rPr>
                        <a:t>Tarikh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0955" marR="15875" algn="ctr"/>
                      <a:r>
                        <a:rPr lang="ms-MY" sz="1600" b="1" spc="-20" dirty="0">
                          <a:effectLst/>
                          <a:latin typeface="+mn-lt"/>
                          <a:ea typeface="Arial MT"/>
                          <a:cs typeface="Arial MT"/>
                        </a:rPr>
                        <a:t>Masa</a:t>
                      </a:r>
                      <a:endParaRPr lang="en-US" sz="1600" b="1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/>
                      <a:r>
                        <a:rPr lang="ms-MY" sz="1600" b="1" spc="-10" dirty="0">
                          <a:effectLst/>
                          <a:latin typeface="+mn-lt"/>
                          <a:ea typeface="Arial MT"/>
                          <a:cs typeface="Arial MT"/>
                        </a:rPr>
                        <a:t>Aktiviti</a:t>
                      </a:r>
                      <a:endParaRPr lang="en-US" sz="1600" b="1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/>
                      <a:r>
                        <a:rPr lang="ms-MY" sz="1600" b="1" spc="-10" dirty="0">
                          <a:effectLst/>
                          <a:latin typeface="+mn-lt"/>
                          <a:ea typeface="Arial MT"/>
                          <a:cs typeface="Arial MT"/>
                        </a:rPr>
                        <a:t>Butiran</a:t>
                      </a:r>
                      <a:endParaRPr lang="en-US" sz="1600" b="1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073357"/>
                  </a:ext>
                </a:extLst>
              </a:tr>
              <a:tr h="223520">
                <a:tc rowSpan="11">
                  <a:txBody>
                    <a:bodyPr/>
                    <a:lstStyle/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28 Jun 2025 (Sabtu)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8.00 – 9.00 am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Minum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Pagi 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 Akan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dimaklumkan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218629"/>
                  </a:ext>
                </a:extLst>
              </a:tr>
              <a:tr h="223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5080" marR="20955" algn="ctr"/>
                      <a:endParaRPr lang="en-US" sz="18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Pendaftaran</a:t>
                      </a:r>
                      <a:r>
                        <a:rPr lang="ms-MY" sz="1300" spc="-45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300" spc="-1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Peserta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Kehadiran</a:t>
                      </a:r>
                      <a:r>
                        <a:rPr lang="ms-MY" sz="1300" spc="-4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300" spc="-25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300" spc="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300" spc="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Pendaftaran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665230"/>
                  </a:ext>
                </a:extLst>
              </a:tr>
              <a:tr h="325284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09:00</a:t>
                      </a:r>
                      <a:r>
                        <a:rPr lang="ms-MY" sz="1300" spc="-2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-</a:t>
                      </a:r>
                      <a:r>
                        <a:rPr lang="ms-MY" sz="1300" spc="-15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300" spc="-1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09:30 am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Ucapan</a:t>
                      </a:r>
                      <a:r>
                        <a:rPr lang="ms-MY" sz="1300" spc="-7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Pembukaan</a:t>
                      </a:r>
                      <a:r>
                        <a:rPr lang="ms-MY" sz="1300" spc="-6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Ketua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Pengarah MPC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505896"/>
                  </a:ext>
                </a:extLst>
              </a:tr>
              <a:tr h="660452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09:30</a:t>
                      </a:r>
                      <a:r>
                        <a:rPr lang="ms-MY" sz="1300" spc="-2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ms-MY" sz="1300" spc="-15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300" spc="-1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10.15 am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indent="0">
                        <a:spcBef>
                          <a:spcPts val="2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Taklimat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Pembangunan dan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 Program Pembangunan  QE 5.0 dan  Status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ct val="100000"/>
                        </a:lnSpc>
                      </a:pPr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Perbadanan Produktiviti Malaysia (MPC)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545113"/>
                  </a:ext>
                </a:extLst>
              </a:tr>
              <a:tr h="285231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10.15 – 11.00 am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indent="0">
                        <a:lnSpc>
                          <a:spcPct val="10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Taklimat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Pembentukan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Data Sains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Organisasi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Pendekatan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QRQC (Quick Response, Quality Culture) dan RTQC (Real Time, Quality Culture)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Rakan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Teknikal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QE 5.0 –</a:t>
                      </a:r>
                    </a:p>
                    <a:p>
                      <a:pPr marL="67945" algn="ctr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ICA40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Sdn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Bhd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366575"/>
                  </a:ext>
                </a:extLst>
              </a:tr>
              <a:tr h="306631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11.00  am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Rehat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ms-MY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  Akan dimaklumkan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976942"/>
                  </a:ext>
                </a:extLst>
              </a:tr>
              <a:tr h="306631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11.30 – 12.30 pm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Perbincangan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Halatuju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 (Strategi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dan Tindakan)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Fasilitator &amp; Hala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Tuju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9859795"/>
                  </a:ext>
                </a:extLst>
              </a:tr>
              <a:tr h="306631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12.30 – 14.30 pm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Makan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Tengahari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Akan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dimaklumkan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4132786"/>
                  </a:ext>
                </a:extLst>
              </a:tr>
              <a:tr h="306631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14.30 – 15.30 pm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Sambungan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Perbincangan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Halatuju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(Strategi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dan Tindakan)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Fasilitator &amp; Hala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Tuju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627270"/>
                  </a:ext>
                </a:extLst>
              </a:tr>
              <a:tr h="306631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15.30 pm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Minum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Petang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7613936"/>
                  </a:ext>
                </a:extLst>
              </a:tr>
              <a:tr h="306631">
                <a:tc vMerge="1">
                  <a:txBody>
                    <a:bodyPr/>
                    <a:lstStyle/>
                    <a:p>
                      <a:pPr marL="5080" marR="20955" algn="ctr"/>
                      <a:endParaRPr lang="en-US" sz="12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16.00 – 17.00 pm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Sambungan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Perbincangan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Hala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Tuju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( (Strategi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dan Tindakan)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Fasilitator &amp; Hala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Tuju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914181"/>
                  </a:ext>
                </a:extLst>
              </a:tr>
              <a:tr h="306631">
                <a:tc rowSpan="3">
                  <a:txBody>
                    <a:bodyPr/>
                    <a:lstStyle/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endParaRPr lang="en-US" sz="13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Jun 2025 (Ahad)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8.30 am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Live Demo Data Science System (ADAAI)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fi-FI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Rakan Teknikal QE 5.0 –</a:t>
                      </a:r>
                    </a:p>
                    <a:p>
                      <a:pPr marL="67945" algn="ctr"/>
                      <a:r>
                        <a:rPr lang="fi-FI" sz="130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ICA40 Sdn Bhd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110696"/>
                  </a:ext>
                </a:extLst>
              </a:tr>
              <a:tr h="306631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9.30 am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Pembentangan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Rumusan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Hala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Tuju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(Strategi 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dan Tindakan)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Fasilitator &amp; Hala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Tuju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674504"/>
                  </a:ext>
                </a:extLst>
              </a:tr>
              <a:tr h="306631">
                <a:tc vMerge="1">
                  <a:txBody>
                    <a:bodyPr/>
                    <a:lstStyle/>
                    <a:p>
                      <a:pPr marL="5080" marR="20955" algn="ctr"/>
                      <a:endParaRPr lang="en-US" sz="1400" dirty="0">
                        <a:effectLst/>
                        <a:latin typeface="+mn-lt"/>
                        <a:ea typeface="Arial MT"/>
                        <a:cs typeface="Arial MT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marR="2095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12.30 am</a:t>
                      </a: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Makan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Tengahari</a:t>
                      </a:r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Bersurai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en-US" sz="1300" dirty="0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Akan </a:t>
                      </a:r>
                      <a:r>
                        <a:rPr lang="en-US" sz="1300" dirty="0" err="1">
                          <a:effectLst/>
                          <a:latin typeface="Arial" panose="020B0604020202020204" pitchFamily="34" charset="0"/>
                          <a:ea typeface="Arial MT"/>
                          <a:cs typeface="Arial" panose="020B0604020202020204" pitchFamily="34" charset="0"/>
                        </a:rPr>
                        <a:t>dimaklumkan</a:t>
                      </a:r>
                      <a:endParaRPr lang="en-US" sz="1300" dirty="0">
                        <a:effectLst/>
                        <a:latin typeface="Arial" panose="020B0604020202020204" pitchFamily="34" charset="0"/>
                        <a:ea typeface="Arial MT"/>
                        <a:cs typeface="Arial" panose="020B0604020202020204" pitchFamily="34" charset="0"/>
                      </a:endParaRPr>
                    </a:p>
                  </a:txBody>
                  <a:tcPr marL="46800" marR="46800" marT="90000" marB="90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244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5927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290</Words>
  <Application>Microsoft Office PowerPoint</Application>
  <PresentationFormat>Widescreen</PresentationFormat>
  <Paragraphs>73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Arial MT</vt:lpstr>
      <vt:lpstr>Rage Italic</vt:lpstr>
      <vt:lpstr>Wingdings</vt:lpstr>
      <vt:lpstr>2_Office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Melissa Ahmad Arshad</dc:creator>
  <cp:lastModifiedBy>Ati Djam Seri Montoi</cp:lastModifiedBy>
  <cp:revision>6</cp:revision>
  <dcterms:created xsi:type="dcterms:W3CDTF">2025-05-23T06:42:13Z</dcterms:created>
  <dcterms:modified xsi:type="dcterms:W3CDTF">2025-06-17T07:52:03Z</dcterms:modified>
</cp:coreProperties>
</file>